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3"/>
  </p:notesMasterIdLst>
  <p:sldIdLst>
    <p:sldId id="256" r:id="rId2"/>
  </p:sldIdLst>
  <p:sldSz cx="43891200" cy="32918400"/>
  <p:notesSz cx="6858000" cy="9144000"/>
  <p:embeddedFontLst>
    <p:embeddedFont>
      <p:font typeface="Hammersmith One" panose="02010703030501060504" pitchFamily="2" charset="77"/>
      <p:regular r:id="rId4"/>
    </p:embeddedFont>
    <p:embeddedFont>
      <p:font typeface="Lato" panose="020F0502020204030203" pitchFamily="34" charset="77"/>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80"/>
  </p:normalViewPr>
  <p:slideViewPr>
    <p:cSldViewPr snapToGrid="0">
      <p:cViewPr>
        <p:scale>
          <a:sx n="33" d="100"/>
          <a:sy n="33" d="100"/>
        </p:scale>
        <p:origin x="42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brisceidasantos/Documents/Book1.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44628429786049E-2"/>
          <c:y val="0.13756115577952721"/>
          <c:w val="0.82665337138534534"/>
          <c:h val="0.66235344060253343"/>
        </c:manualLayout>
      </c:layout>
      <c:scatterChart>
        <c:scatterStyle val="lineMarker"/>
        <c:varyColors val="0"/>
        <c:ser>
          <c:idx val="0"/>
          <c:order val="0"/>
          <c:tx>
            <c:strRef>
              <c:f>Sheet1!$B$1</c:f>
              <c:strCache>
                <c:ptCount val="1"/>
                <c:pt idx="0">
                  <c:v>Percent on Task </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Pt>
            <c:idx val="7"/>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1-CC5E-9D4E-988A-FBA01C1E31A7}"/>
              </c:ext>
            </c:extLst>
          </c:dPt>
          <c:dPt>
            <c:idx val="8"/>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3-CC5E-9D4E-988A-FBA01C1E31A7}"/>
              </c:ext>
            </c:extLst>
          </c:dPt>
          <c:dPt>
            <c:idx val="9"/>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5-CC5E-9D4E-988A-FBA01C1E31A7}"/>
              </c:ext>
            </c:extLst>
          </c:dPt>
          <c:dPt>
            <c:idx val="10"/>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7-CC5E-9D4E-988A-FBA01C1E31A7}"/>
              </c:ext>
            </c:extLst>
          </c:dPt>
          <c:dPt>
            <c:idx val="19"/>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9-CC5E-9D4E-988A-FBA01C1E31A7}"/>
              </c:ext>
            </c:extLst>
          </c:dPt>
          <c:dPt>
            <c:idx val="20"/>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B-CC5E-9D4E-988A-FBA01C1E31A7}"/>
              </c:ext>
            </c:extLst>
          </c:dPt>
          <c:dPt>
            <c:idx val="21"/>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D-CC5E-9D4E-988A-FBA01C1E31A7}"/>
              </c:ext>
            </c:extLst>
          </c:dPt>
          <c:dPt>
            <c:idx val="22"/>
            <c:marker>
              <c:symbol val="circle"/>
              <c:size val="5"/>
              <c:spPr>
                <a:solidFill>
                  <a:schemeClr val="accent1"/>
                </a:solidFill>
                <a:ln w="9525">
                  <a:solidFill>
                    <a:schemeClr val="accent1"/>
                  </a:solidFill>
                </a:ln>
                <a:effectLst/>
              </c:spPr>
            </c:marker>
            <c:bubble3D val="0"/>
            <c:spPr>
              <a:ln w="19050" cap="rnd">
                <a:solidFill>
                  <a:schemeClr val="accent2"/>
                </a:solidFill>
                <a:round/>
              </a:ln>
              <a:effectLst/>
            </c:spPr>
            <c:extLst>
              <c:ext xmlns:c16="http://schemas.microsoft.com/office/drawing/2014/chart" uri="{C3380CC4-5D6E-409C-BE32-E72D297353CC}">
                <c16:uniqueId val="{0000000F-CC5E-9D4E-988A-FBA01C1E31A7}"/>
              </c:ext>
            </c:extLst>
          </c:dPt>
          <c:xVal>
            <c:strRef>
              <c:f>Sheet1!$A$2:$A$24</c:f>
              <c:strCache>
                <c:ptCount val="23"/>
                <c:pt idx="0">
                  <c:v>1</c:v>
                </c:pt>
                <c:pt idx="1">
                  <c:v>2</c:v>
                </c:pt>
                <c:pt idx="2">
                  <c:v>3</c:v>
                </c:pt>
                <c:pt idx="3">
                  <c:v>4</c:v>
                </c:pt>
                <c:pt idx="4">
                  <c:v>5</c:v>
                </c:pt>
                <c:pt idx="5">
                  <c:v>Phase Change</c:v>
                </c:pt>
                <c:pt idx="6">
                  <c:v>6</c:v>
                </c:pt>
                <c:pt idx="7">
                  <c:v>7</c:v>
                </c:pt>
                <c:pt idx="8">
                  <c:v>8</c:v>
                </c:pt>
                <c:pt idx="9">
                  <c:v>9</c:v>
                </c:pt>
                <c:pt idx="10">
                  <c:v>10</c:v>
                </c:pt>
                <c:pt idx="11">
                  <c:v>Phase Change</c:v>
                </c:pt>
                <c:pt idx="12">
                  <c:v>11</c:v>
                </c:pt>
                <c:pt idx="13">
                  <c:v>12</c:v>
                </c:pt>
                <c:pt idx="14">
                  <c:v>13</c:v>
                </c:pt>
                <c:pt idx="15">
                  <c:v>14</c:v>
                </c:pt>
                <c:pt idx="16">
                  <c:v>15</c:v>
                </c:pt>
                <c:pt idx="17">
                  <c:v>Phase Change</c:v>
                </c:pt>
                <c:pt idx="18">
                  <c:v>16</c:v>
                </c:pt>
                <c:pt idx="19">
                  <c:v>17</c:v>
                </c:pt>
                <c:pt idx="20">
                  <c:v>18</c:v>
                </c:pt>
                <c:pt idx="21">
                  <c:v>19</c:v>
                </c:pt>
                <c:pt idx="22">
                  <c:v>20</c:v>
                </c:pt>
              </c:strCache>
            </c:strRef>
          </c:xVal>
          <c:yVal>
            <c:numRef>
              <c:f>Sheet1!$B$2:$B$24</c:f>
              <c:numCache>
                <c:formatCode>General</c:formatCode>
                <c:ptCount val="23"/>
                <c:pt idx="0">
                  <c:v>20</c:v>
                </c:pt>
                <c:pt idx="1">
                  <c:v>25</c:v>
                </c:pt>
                <c:pt idx="2">
                  <c:v>30</c:v>
                </c:pt>
                <c:pt idx="3">
                  <c:v>20</c:v>
                </c:pt>
                <c:pt idx="4">
                  <c:v>30</c:v>
                </c:pt>
                <c:pt idx="6">
                  <c:v>60</c:v>
                </c:pt>
                <c:pt idx="7">
                  <c:v>65</c:v>
                </c:pt>
                <c:pt idx="8">
                  <c:v>40</c:v>
                </c:pt>
                <c:pt idx="9">
                  <c:v>70</c:v>
                </c:pt>
                <c:pt idx="10">
                  <c:v>65</c:v>
                </c:pt>
                <c:pt idx="12">
                  <c:v>35</c:v>
                </c:pt>
                <c:pt idx="13">
                  <c:v>30</c:v>
                </c:pt>
                <c:pt idx="14">
                  <c:v>20</c:v>
                </c:pt>
                <c:pt idx="15">
                  <c:v>50</c:v>
                </c:pt>
                <c:pt idx="16">
                  <c:v>30</c:v>
                </c:pt>
                <c:pt idx="18">
                  <c:v>55</c:v>
                </c:pt>
                <c:pt idx="19">
                  <c:v>60</c:v>
                </c:pt>
                <c:pt idx="20">
                  <c:v>80</c:v>
                </c:pt>
                <c:pt idx="21">
                  <c:v>75</c:v>
                </c:pt>
                <c:pt idx="22">
                  <c:v>80</c:v>
                </c:pt>
              </c:numCache>
            </c:numRef>
          </c:yVal>
          <c:smooth val="0"/>
          <c:extLst>
            <c:ext xmlns:c16="http://schemas.microsoft.com/office/drawing/2014/chart" uri="{C3380CC4-5D6E-409C-BE32-E72D297353CC}">
              <c16:uniqueId val="{00000010-CC5E-9D4E-988A-FBA01C1E31A7}"/>
            </c:ext>
          </c:extLst>
        </c:ser>
        <c:ser>
          <c:idx val="1"/>
          <c:order val="1"/>
          <c:tx>
            <c:strRef>
              <c:f>Sheet1!$C$1</c:f>
              <c:strCache>
                <c:ptCount val="1"/>
                <c:pt idx="0">
                  <c:v>Phase Change</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errBars>
            <c:errDir val="y"/>
            <c:errBarType val="minus"/>
            <c:errValType val="fixedVal"/>
            <c:noEndCap val="1"/>
            <c:val val="100"/>
            <c:spPr>
              <a:noFill/>
              <a:ln w="9525" cap="flat" cmpd="sng" algn="ctr">
                <a:solidFill>
                  <a:schemeClr val="tx1">
                    <a:lumMod val="65000"/>
                    <a:lumOff val="35000"/>
                  </a:schemeClr>
                </a:solidFill>
                <a:round/>
              </a:ln>
              <a:effectLst/>
            </c:spPr>
          </c:errBars>
          <c:errBars>
            <c:errDir val="x"/>
            <c:errBarType val="both"/>
            <c:errValType val="fixedVal"/>
            <c:noEndCap val="0"/>
            <c:val val="1"/>
            <c:spPr>
              <a:noFill/>
              <a:ln w="9525" cap="flat" cmpd="sng" algn="ctr">
                <a:solidFill>
                  <a:schemeClr val="tx1">
                    <a:lumMod val="65000"/>
                    <a:lumOff val="35000"/>
                  </a:schemeClr>
                </a:solidFill>
                <a:round/>
              </a:ln>
              <a:effectLst/>
            </c:spPr>
          </c:errBars>
          <c:xVal>
            <c:strRef>
              <c:f>Sheet1!$A$2:$A$24</c:f>
              <c:strCache>
                <c:ptCount val="23"/>
                <c:pt idx="0">
                  <c:v>1</c:v>
                </c:pt>
                <c:pt idx="1">
                  <c:v>2</c:v>
                </c:pt>
                <c:pt idx="2">
                  <c:v>3</c:v>
                </c:pt>
                <c:pt idx="3">
                  <c:v>4</c:v>
                </c:pt>
                <c:pt idx="4">
                  <c:v>5</c:v>
                </c:pt>
                <c:pt idx="5">
                  <c:v>Phase Change</c:v>
                </c:pt>
                <c:pt idx="6">
                  <c:v>6</c:v>
                </c:pt>
                <c:pt idx="7">
                  <c:v>7</c:v>
                </c:pt>
                <c:pt idx="8">
                  <c:v>8</c:v>
                </c:pt>
                <c:pt idx="9">
                  <c:v>9</c:v>
                </c:pt>
                <c:pt idx="10">
                  <c:v>10</c:v>
                </c:pt>
                <c:pt idx="11">
                  <c:v>Phase Change</c:v>
                </c:pt>
                <c:pt idx="12">
                  <c:v>11</c:v>
                </c:pt>
                <c:pt idx="13">
                  <c:v>12</c:v>
                </c:pt>
                <c:pt idx="14">
                  <c:v>13</c:v>
                </c:pt>
                <c:pt idx="15">
                  <c:v>14</c:v>
                </c:pt>
                <c:pt idx="16">
                  <c:v>15</c:v>
                </c:pt>
                <c:pt idx="17">
                  <c:v>Phase Change</c:v>
                </c:pt>
                <c:pt idx="18">
                  <c:v>16</c:v>
                </c:pt>
                <c:pt idx="19">
                  <c:v>17</c:v>
                </c:pt>
                <c:pt idx="20">
                  <c:v>18</c:v>
                </c:pt>
                <c:pt idx="21">
                  <c:v>19</c:v>
                </c:pt>
                <c:pt idx="22">
                  <c:v>20</c:v>
                </c:pt>
              </c:strCache>
            </c:strRef>
          </c:xVal>
          <c:yVal>
            <c:numRef>
              <c:f>Sheet1!$C$2:$C$24</c:f>
              <c:numCache>
                <c:formatCode>General</c:formatCode>
                <c:ptCount val="23"/>
                <c:pt idx="5">
                  <c:v>100</c:v>
                </c:pt>
                <c:pt idx="11">
                  <c:v>100</c:v>
                </c:pt>
                <c:pt idx="17">
                  <c:v>100</c:v>
                </c:pt>
              </c:numCache>
            </c:numRef>
          </c:yVal>
          <c:smooth val="0"/>
          <c:extLst>
            <c:ext xmlns:c16="http://schemas.microsoft.com/office/drawing/2014/chart" uri="{C3380CC4-5D6E-409C-BE32-E72D297353CC}">
              <c16:uniqueId val="{00000011-CC5E-9D4E-988A-FBA01C1E31A7}"/>
            </c:ext>
          </c:extLst>
        </c:ser>
        <c:dLbls>
          <c:showLegendKey val="0"/>
          <c:showVal val="0"/>
          <c:showCatName val="0"/>
          <c:showSerName val="0"/>
          <c:showPercent val="0"/>
          <c:showBubbleSize val="0"/>
        </c:dLbls>
        <c:axId val="1402029120"/>
        <c:axId val="1389323472"/>
      </c:scatterChart>
      <c:valAx>
        <c:axId val="140202912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Sessions</a:t>
                </a:r>
              </a:p>
              <a:p>
                <a:pPr>
                  <a:defRPr/>
                </a:pPr>
                <a:endParaRPr lang="en-US"/>
              </a:p>
            </c:rich>
          </c:tx>
          <c:layout>
            <c:manualLayout>
              <c:xMode val="edge"/>
              <c:yMode val="edge"/>
              <c:x val="0.45012904636920387"/>
              <c:y val="0.8306702706937750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9323472"/>
        <c:crosses val="autoZero"/>
        <c:crossBetween val="midCat"/>
      </c:valAx>
      <c:valAx>
        <c:axId val="138932347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On-task Behaviors per Session</a:t>
                </a:r>
              </a:p>
              <a:p>
                <a:pPr>
                  <a:defRPr/>
                </a:pPr>
                <a:r>
                  <a:rPr lang="en-US"/>
                  <a:t>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2029120"/>
        <c:crosses val="autoZero"/>
        <c:crossBetween val="midCat"/>
      </c:valAx>
      <c:spPr>
        <a:noFill/>
        <a:ln>
          <a:noFill/>
        </a:ln>
        <a:effectLst/>
      </c:spPr>
    </c:plotArea>
    <c:legend>
      <c:legendPos val="b"/>
      <c:layout>
        <c:manualLayout>
          <c:xMode val="edge"/>
          <c:yMode val="edge"/>
          <c:x val="0.42224266962544632"/>
          <c:y val="0.93226744594461697"/>
          <c:w val="0.27569261692103786"/>
          <c:h val="4.580280350747287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0.36923</cdr:x>
      <cdr:y>0.89892</cdr:y>
    </cdr:from>
    <cdr:to>
      <cdr:x>0.5085</cdr:x>
      <cdr:y>0.96226</cdr:y>
    </cdr:to>
    <cdr:sp macro="" textlink="">
      <cdr:nvSpPr>
        <cdr:cNvPr id="2" name="Rectangle 1"/>
        <cdr:cNvSpPr/>
      </cdr:nvSpPr>
      <cdr:spPr>
        <a:xfrm xmlns:a="http://schemas.openxmlformats.org/drawingml/2006/main">
          <a:off x="2194560" y="2868328"/>
          <a:ext cx="827773" cy="202131"/>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a:ln>
                <a:solidFill>
                  <a:schemeClr val="bg1">
                    <a:lumMod val="65000"/>
                  </a:schemeClr>
                </a:solidFill>
              </a:ln>
              <a:solidFill>
                <a:schemeClr val="tx1"/>
              </a:solidFill>
            </a:rPr>
            <a:t>Baseline</a:t>
          </a:r>
          <a:endParaRPr lang="en-US">
            <a:ln>
              <a:solidFill>
                <a:schemeClr val="bg1">
                  <a:lumMod val="65000"/>
                </a:schemeClr>
              </a:solidFill>
            </a:ln>
            <a:solidFill>
              <a:schemeClr val="bg1">
                <a:lumMod val="65000"/>
              </a:schemeClr>
            </a:solidFill>
          </a:endParaRPr>
        </a:p>
      </cdr:txBody>
    </cdr:sp>
  </cdr:relSizeAnchor>
  <cdr:relSizeAnchor xmlns:cdr="http://schemas.openxmlformats.org/drawingml/2006/chartDrawing">
    <cdr:from>
      <cdr:x>0.57211</cdr:x>
      <cdr:y>0.89892</cdr:y>
    </cdr:from>
    <cdr:to>
      <cdr:x>0.73684</cdr:x>
      <cdr:y>0.96913</cdr:y>
    </cdr:to>
    <cdr:sp macro="" textlink="">
      <cdr:nvSpPr>
        <cdr:cNvPr id="3" name="Rectangle 2"/>
        <cdr:cNvSpPr/>
      </cdr:nvSpPr>
      <cdr:spPr>
        <a:xfrm xmlns:a="http://schemas.openxmlformats.org/drawingml/2006/main">
          <a:off x="3400392" y="2868329"/>
          <a:ext cx="979103" cy="224053"/>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a:ln>
                <a:solidFill>
                  <a:schemeClr val="bg1">
                    <a:lumMod val="65000"/>
                  </a:schemeClr>
                </a:solidFill>
              </a:ln>
              <a:solidFill>
                <a:schemeClr val="tx1"/>
              </a:solidFill>
            </a:rPr>
            <a:t>Intervention</a:t>
          </a:r>
          <a:endParaRPr lang="en-US">
            <a:ln>
              <a:solidFill>
                <a:schemeClr val="bg1">
                  <a:lumMod val="65000"/>
                </a:schemeClr>
              </a:solidFill>
            </a:ln>
            <a:solidFill>
              <a:schemeClr val="bg1">
                <a:lumMod val="65000"/>
              </a:schemeClr>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63"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defRPr sz="1100"/>
            </a:lvl1pPr>
            <a:lvl2pPr lvl="1">
              <a:spcBef>
                <a:spcPts val="0"/>
              </a:spcBef>
              <a:buSzPct val="100000"/>
              <a:defRPr sz="1100"/>
            </a:lvl2pPr>
            <a:lvl3pPr lvl="2">
              <a:spcBef>
                <a:spcPts val="0"/>
              </a:spcBef>
              <a:buSzPct val="100000"/>
              <a:defRPr sz="1100"/>
            </a:lvl3pPr>
            <a:lvl4pPr lvl="3">
              <a:spcBef>
                <a:spcPts val="0"/>
              </a:spcBef>
              <a:buSzPct val="100000"/>
              <a:defRPr sz="1100"/>
            </a:lvl4pPr>
            <a:lvl5pPr lvl="4">
              <a:spcBef>
                <a:spcPts val="0"/>
              </a:spcBef>
              <a:buSzPct val="100000"/>
              <a:defRPr sz="1100"/>
            </a:lvl5pPr>
            <a:lvl6pPr lvl="5">
              <a:spcBef>
                <a:spcPts val="0"/>
              </a:spcBef>
              <a:buSzPct val="100000"/>
              <a:defRPr sz="1100"/>
            </a:lvl6pPr>
            <a:lvl7pPr lvl="6">
              <a:spcBef>
                <a:spcPts val="0"/>
              </a:spcBef>
              <a:buSzPct val="100000"/>
              <a:defRPr sz="1100"/>
            </a:lvl7pPr>
            <a:lvl8pPr lvl="7">
              <a:spcBef>
                <a:spcPts val="0"/>
              </a:spcBef>
              <a:buSzPct val="100000"/>
              <a:defRPr sz="1100"/>
            </a:lvl8pPr>
            <a:lvl9pPr lvl="8">
              <a:spcBef>
                <a:spcPts val="0"/>
              </a:spcBef>
              <a:buSzPct val="100000"/>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496200" y="4765280"/>
            <a:ext cx="40898700" cy="13136700"/>
          </a:xfrm>
          <a:prstGeom prst="rect">
            <a:avLst/>
          </a:prstGeom>
        </p:spPr>
        <p:txBody>
          <a:bodyPr lIns="479475" tIns="479475" rIns="479475" bIns="479475" anchor="b" anchorCtr="0"/>
          <a:lstStyle>
            <a:lvl1pPr lvl="0" algn="ctr">
              <a:spcBef>
                <a:spcPts val="0"/>
              </a:spcBef>
              <a:buSzPct val="100000"/>
              <a:defRPr sz="27300"/>
            </a:lvl1pPr>
            <a:lvl2pPr lvl="1" algn="ctr">
              <a:spcBef>
                <a:spcPts val="0"/>
              </a:spcBef>
              <a:buSzPct val="100000"/>
              <a:defRPr sz="27300"/>
            </a:lvl2pPr>
            <a:lvl3pPr lvl="2" algn="ctr">
              <a:spcBef>
                <a:spcPts val="0"/>
              </a:spcBef>
              <a:buSzPct val="100000"/>
              <a:defRPr sz="27300"/>
            </a:lvl3pPr>
            <a:lvl4pPr lvl="3" algn="ctr">
              <a:spcBef>
                <a:spcPts val="0"/>
              </a:spcBef>
              <a:buSzPct val="100000"/>
              <a:defRPr sz="27300"/>
            </a:lvl4pPr>
            <a:lvl5pPr lvl="4" algn="ctr">
              <a:spcBef>
                <a:spcPts val="0"/>
              </a:spcBef>
              <a:buSzPct val="100000"/>
              <a:defRPr sz="27300"/>
            </a:lvl5pPr>
            <a:lvl6pPr lvl="5" algn="ctr">
              <a:spcBef>
                <a:spcPts val="0"/>
              </a:spcBef>
              <a:buSzPct val="100000"/>
              <a:defRPr sz="27300"/>
            </a:lvl6pPr>
            <a:lvl7pPr lvl="6" algn="ctr">
              <a:spcBef>
                <a:spcPts val="0"/>
              </a:spcBef>
              <a:buSzPct val="100000"/>
              <a:defRPr sz="27300"/>
            </a:lvl7pPr>
            <a:lvl8pPr lvl="7" algn="ctr">
              <a:spcBef>
                <a:spcPts val="0"/>
              </a:spcBef>
              <a:buSzPct val="100000"/>
              <a:defRPr sz="27300"/>
            </a:lvl8pPr>
            <a:lvl9pPr lvl="8" algn="ctr">
              <a:spcBef>
                <a:spcPts val="0"/>
              </a:spcBef>
              <a:buSzPct val="100000"/>
              <a:defRPr sz="27300"/>
            </a:lvl9pPr>
          </a:lstStyle>
          <a:p>
            <a:endParaRPr/>
          </a:p>
        </p:txBody>
      </p:sp>
      <p:sp>
        <p:nvSpPr>
          <p:cNvPr id="11" name="Shape 11"/>
          <p:cNvSpPr txBox="1">
            <a:spLocks noGrp="1"/>
          </p:cNvSpPr>
          <p:nvPr>
            <p:ph type="subTitle" idx="1"/>
          </p:nvPr>
        </p:nvSpPr>
        <p:spPr>
          <a:xfrm>
            <a:off x="1496160" y="18138400"/>
            <a:ext cx="40898700" cy="5072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4700"/>
            </a:lvl1pPr>
            <a:lvl2pPr lvl="1" algn="ctr">
              <a:lnSpc>
                <a:spcPct val="100000"/>
              </a:lnSpc>
              <a:spcBef>
                <a:spcPts val="0"/>
              </a:spcBef>
              <a:spcAft>
                <a:spcPts val="0"/>
              </a:spcAft>
              <a:buSzPct val="100000"/>
              <a:buNone/>
              <a:defRPr sz="14700"/>
            </a:lvl2pPr>
            <a:lvl3pPr lvl="2" algn="ctr">
              <a:lnSpc>
                <a:spcPct val="100000"/>
              </a:lnSpc>
              <a:spcBef>
                <a:spcPts val="0"/>
              </a:spcBef>
              <a:spcAft>
                <a:spcPts val="0"/>
              </a:spcAft>
              <a:buSzPct val="100000"/>
              <a:buNone/>
              <a:defRPr sz="14700"/>
            </a:lvl3pPr>
            <a:lvl4pPr lvl="3" algn="ctr">
              <a:lnSpc>
                <a:spcPct val="100000"/>
              </a:lnSpc>
              <a:spcBef>
                <a:spcPts val="0"/>
              </a:spcBef>
              <a:spcAft>
                <a:spcPts val="0"/>
              </a:spcAft>
              <a:buSzPct val="100000"/>
              <a:buNone/>
              <a:defRPr sz="14700"/>
            </a:lvl4pPr>
            <a:lvl5pPr lvl="4" algn="ctr">
              <a:lnSpc>
                <a:spcPct val="100000"/>
              </a:lnSpc>
              <a:spcBef>
                <a:spcPts val="0"/>
              </a:spcBef>
              <a:spcAft>
                <a:spcPts val="0"/>
              </a:spcAft>
              <a:buSzPct val="100000"/>
              <a:buNone/>
              <a:defRPr sz="14700"/>
            </a:lvl5pPr>
            <a:lvl6pPr lvl="5" algn="ctr">
              <a:lnSpc>
                <a:spcPct val="100000"/>
              </a:lnSpc>
              <a:spcBef>
                <a:spcPts val="0"/>
              </a:spcBef>
              <a:spcAft>
                <a:spcPts val="0"/>
              </a:spcAft>
              <a:buSzPct val="100000"/>
              <a:buNone/>
              <a:defRPr sz="14700"/>
            </a:lvl6pPr>
            <a:lvl7pPr lvl="6" algn="ctr">
              <a:lnSpc>
                <a:spcPct val="100000"/>
              </a:lnSpc>
              <a:spcBef>
                <a:spcPts val="0"/>
              </a:spcBef>
              <a:spcAft>
                <a:spcPts val="0"/>
              </a:spcAft>
              <a:buSzPct val="100000"/>
              <a:buNone/>
              <a:defRPr sz="14700"/>
            </a:lvl7pPr>
            <a:lvl8pPr lvl="7" algn="ctr">
              <a:lnSpc>
                <a:spcPct val="100000"/>
              </a:lnSpc>
              <a:spcBef>
                <a:spcPts val="0"/>
              </a:spcBef>
              <a:spcAft>
                <a:spcPts val="0"/>
              </a:spcAft>
              <a:buSzPct val="100000"/>
              <a:buNone/>
              <a:defRPr sz="14700"/>
            </a:lvl8pPr>
            <a:lvl9pPr lvl="8" algn="ctr">
              <a:lnSpc>
                <a:spcPct val="100000"/>
              </a:lnSpc>
              <a:spcBef>
                <a:spcPts val="0"/>
              </a:spcBef>
              <a:spcAft>
                <a:spcPts val="0"/>
              </a:spcAft>
              <a:buSzPct val="100000"/>
              <a:buNone/>
              <a:defRPr sz="14700"/>
            </a:lvl9pPr>
          </a:lstStyle>
          <a:p>
            <a:endParaRPr/>
          </a:p>
        </p:txBody>
      </p:sp>
      <p:sp>
        <p:nvSpPr>
          <p:cNvPr id="12" name="Shape 12"/>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496160" y="7079200"/>
            <a:ext cx="40898700" cy="12566400"/>
          </a:xfrm>
          <a:prstGeom prst="rect">
            <a:avLst/>
          </a:prstGeom>
        </p:spPr>
        <p:txBody>
          <a:bodyPr lIns="479475" tIns="479475" rIns="479475" bIns="479475" anchor="b" anchorCtr="0"/>
          <a:lstStyle>
            <a:lvl1pPr lvl="0" algn="ctr">
              <a:spcBef>
                <a:spcPts val="0"/>
              </a:spcBef>
              <a:buSzPct val="100000"/>
              <a:defRPr sz="62900"/>
            </a:lvl1pPr>
            <a:lvl2pPr lvl="1" algn="ctr">
              <a:spcBef>
                <a:spcPts val="0"/>
              </a:spcBef>
              <a:buSzPct val="100000"/>
              <a:defRPr sz="62900"/>
            </a:lvl2pPr>
            <a:lvl3pPr lvl="2" algn="ctr">
              <a:spcBef>
                <a:spcPts val="0"/>
              </a:spcBef>
              <a:buSzPct val="100000"/>
              <a:defRPr sz="62900"/>
            </a:lvl3pPr>
            <a:lvl4pPr lvl="3" algn="ctr">
              <a:spcBef>
                <a:spcPts val="0"/>
              </a:spcBef>
              <a:buSzPct val="100000"/>
              <a:defRPr sz="62900"/>
            </a:lvl4pPr>
            <a:lvl5pPr lvl="4" algn="ctr">
              <a:spcBef>
                <a:spcPts val="0"/>
              </a:spcBef>
              <a:buSzPct val="100000"/>
              <a:defRPr sz="62900"/>
            </a:lvl5pPr>
            <a:lvl6pPr lvl="5" algn="ctr">
              <a:spcBef>
                <a:spcPts val="0"/>
              </a:spcBef>
              <a:buSzPct val="100000"/>
              <a:defRPr sz="62900"/>
            </a:lvl6pPr>
            <a:lvl7pPr lvl="6" algn="ctr">
              <a:spcBef>
                <a:spcPts val="0"/>
              </a:spcBef>
              <a:buSzPct val="100000"/>
              <a:defRPr sz="62900"/>
            </a:lvl7pPr>
            <a:lvl8pPr lvl="7" algn="ctr">
              <a:spcBef>
                <a:spcPts val="0"/>
              </a:spcBef>
              <a:buSzPct val="100000"/>
              <a:defRPr sz="62900"/>
            </a:lvl8pPr>
            <a:lvl9pPr lvl="8" algn="ctr">
              <a:spcBef>
                <a:spcPts val="0"/>
              </a:spcBef>
              <a:buSzPct val="100000"/>
              <a:defRPr sz="62900"/>
            </a:lvl9pPr>
          </a:lstStyle>
          <a:p>
            <a:endParaRPr/>
          </a:p>
        </p:txBody>
      </p:sp>
      <p:sp>
        <p:nvSpPr>
          <p:cNvPr id="46" name="Shape 46"/>
          <p:cNvSpPr txBox="1">
            <a:spLocks noGrp="1"/>
          </p:cNvSpPr>
          <p:nvPr>
            <p:ph type="body" idx="1"/>
          </p:nvPr>
        </p:nvSpPr>
        <p:spPr>
          <a:xfrm>
            <a:off x="1496160" y="20174239"/>
            <a:ext cx="40898700" cy="8325300"/>
          </a:xfrm>
          <a:prstGeom prst="rect">
            <a:avLst/>
          </a:prstGeom>
        </p:spPr>
        <p:txBody>
          <a:bodyPr lIns="479475" tIns="479475" rIns="479475" bIns="47947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496160" y="13765440"/>
            <a:ext cx="40898700" cy="5387700"/>
          </a:xfrm>
          <a:prstGeom prst="rect">
            <a:avLst/>
          </a:prstGeom>
        </p:spPr>
        <p:txBody>
          <a:bodyPr lIns="479475" tIns="479475" rIns="479475" bIns="479475" anchor="ctr" anchorCtr="0"/>
          <a:lstStyle>
            <a:lvl1pPr lvl="0" algn="ctr">
              <a:spcBef>
                <a:spcPts val="0"/>
              </a:spcBef>
              <a:buSzPct val="100000"/>
              <a:defRPr sz="18900"/>
            </a:lvl1pPr>
            <a:lvl2pPr lvl="1" algn="ctr">
              <a:spcBef>
                <a:spcPts val="0"/>
              </a:spcBef>
              <a:buSzPct val="100000"/>
              <a:defRPr sz="18900"/>
            </a:lvl2pPr>
            <a:lvl3pPr lvl="2" algn="ctr">
              <a:spcBef>
                <a:spcPts val="0"/>
              </a:spcBef>
              <a:buSzPct val="100000"/>
              <a:defRPr sz="18900"/>
            </a:lvl3pPr>
            <a:lvl4pPr lvl="3" algn="ctr">
              <a:spcBef>
                <a:spcPts val="0"/>
              </a:spcBef>
              <a:buSzPct val="100000"/>
              <a:defRPr sz="18900"/>
            </a:lvl4pPr>
            <a:lvl5pPr lvl="4" algn="ctr">
              <a:spcBef>
                <a:spcPts val="0"/>
              </a:spcBef>
              <a:buSzPct val="100000"/>
              <a:defRPr sz="18900"/>
            </a:lvl5pPr>
            <a:lvl6pPr lvl="5" algn="ctr">
              <a:spcBef>
                <a:spcPts val="0"/>
              </a:spcBef>
              <a:buSzPct val="100000"/>
              <a:defRPr sz="18900"/>
            </a:lvl6pPr>
            <a:lvl7pPr lvl="6" algn="ctr">
              <a:spcBef>
                <a:spcPts val="0"/>
              </a:spcBef>
              <a:buSzPct val="100000"/>
              <a:defRPr sz="18900"/>
            </a:lvl7pPr>
            <a:lvl8pPr lvl="7" algn="ctr">
              <a:spcBef>
                <a:spcPts val="0"/>
              </a:spcBef>
              <a:buSzPct val="100000"/>
              <a:defRPr sz="18900"/>
            </a:lvl8pPr>
            <a:lvl9pPr lvl="8" algn="ctr">
              <a:spcBef>
                <a:spcPts val="0"/>
              </a:spcBef>
              <a:buSzPct val="100000"/>
              <a:defRPr sz="18900"/>
            </a:lvl9pPr>
          </a:lstStyle>
          <a:p>
            <a:endParaRPr/>
          </a:p>
        </p:txBody>
      </p:sp>
      <p:sp>
        <p:nvSpPr>
          <p:cNvPr id="15" name="Shape 15"/>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496160" y="7375839"/>
            <a:ext cx="40898700" cy="218652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49616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3" name="Shape 23"/>
          <p:cNvSpPr txBox="1">
            <a:spLocks noGrp="1"/>
          </p:cNvSpPr>
          <p:nvPr>
            <p:ph type="body" idx="2"/>
          </p:nvPr>
        </p:nvSpPr>
        <p:spPr>
          <a:xfrm>
            <a:off x="2319552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4" name="Shape 2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96160" y="3555840"/>
            <a:ext cx="13478400" cy="4836299"/>
          </a:xfrm>
          <a:prstGeom prst="rect">
            <a:avLst/>
          </a:prstGeom>
        </p:spPr>
        <p:txBody>
          <a:bodyPr lIns="479475" tIns="479475" rIns="479475" bIns="479475" anchor="b" anchorCtr="0"/>
          <a:lstStyle>
            <a:lvl1pPr lvl="0">
              <a:spcBef>
                <a:spcPts val="0"/>
              </a:spcBef>
              <a:buSzPct val="100000"/>
              <a:defRPr sz="12600"/>
            </a:lvl1pPr>
            <a:lvl2pPr lvl="1">
              <a:spcBef>
                <a:spcPts val="0"/>
              </a:spcBef>
              <a:buSzPct val="100000"/>
              <a:defRPr sz="12600"/>
            </a:lvl2pPr>
            <a:lvl3pPr lvl="2">
              <a:spcBef>
                <a:spcPts val="0"/>
              </a:spcBef>
              <a:buSzPct val="100000"/>
              <a:defRPr sz="12600"/>
            </a:lvl3pPr>
            <a:lvl4pPr lvl="3">
              <a:spcBef>
                <a:spcPts val="0"/>
              </a:spcBef>
              <a:buSzPct val="100000"/>
              <a:defRPr sz="12600"/>
            </a:lvl4pPr>
            <a:lvl5pPr lvl="4">
              <a:spcBef>
                <a:spcPts val="0"/>
              </a:spcBef>
              <a:buSzPct val="100000"/>
              <a:defRPr sz="12600"/>
            </a:lvl5pPr>
            <a:lvl6pPr lvl="5">
              <a:spcBef>
                <a:spcPts val="0"/>
              </a:spcBef>
              <a:buSzPct val="100000"/>
              <a:defRPr sz="12600"/>
            </a:lvl6pPr>
            <a:lvl7pPr lvl="6">
              <a:spcBef>
                <a:spcPts val="0"/>
              </a:spcBef>
              <a:buSzPct val="100000"/>
              <a:defRPr sz="12600"/>
            </a:lvl7pPr>
            <a:lvl8pPr lvl="7">
              <a:spcBef>
                <a:spcPts val="0"/>
              </a:spcBef>
              <a:buSzPct val="100000"/>
              <a:defRPr sz="12600"/>
            </a:lvl8pPr>
            <a:lvl9pPr lvl="8">
              <a:spcBef>
                <a:spcPts val="0"/>
              </a:spcBef>
              <a:buSzPct val="100000"/>
              <a:defRPr sz="12600"/>
            </a:lvl9pPr>
          </a:lstStyle>
          <a:p>
            <a:endParaRPr/>
          </a:p>
        </p:txBody>
      </p:sp>
      <p:sp>
        <p:nvSpPr>
          <p:cNvPr id="30" name="Shape 30"/>
          <p:cNvSpPr txBox="1">
            <a:spLocks noGrp="1"/>
          </p:cNvSpPr>
          <p:nvPr>
            <p:ph type="body" idx="1"/>
          </p:nvPr>
        </p:nvSpPr>
        <p:spPr>
          <a:xfrm>
            <a:off x="1496160" y="8893439"/>
            <a:ext cx="13478400" cy="20348100"/>
          </a:xfrm>
          <a:prstGeom prst="rect">
            <a:avLst/>
          </a:prstGeom>
        </p:spPr>
        <p:txBody>
          <a:bodyPr lIns="479475" tIns="479475" rIns="479475" bIns="479475" anchor="t" anchorCtr="0"/>
          <a:lstStyle>
            <a:lvl1pPr lvl="0">
              <a:spcBef>
                <a:spcPts val="0"/>
              </a:spcBef>
              <a:buSzPct val="100000"/>
              <a:defRPr sz="6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31" name="Shape 31"/>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353200" y="2880960"/>
            <a:ext cx="30565500" cy="26181299"/>
          </a:xfrm>
          <a:prstGeom prst="rect">
            <a:avLst/>
          </a:prstGeom>
        </p:spPr>
        <p:txBody>
          <a:bodyPr lIns="479475" tIns="479475" rIns="479475" bIns="479475" anchor="ctr" anchorCtr="0"/>
          <a:lstStyle>
            <a:lvl1pPr lvl="0">
              <a:spcBef>
                <a:spcPts val="0"/>
              </a:spcBef>
              <a:buSzPct val="100000"/>
              <a:defRPr sz="25200"/>
            </a:lvl1pPr>
            <a:lvl2pPr lvl="1">
              <a:spcBef>
                <a:spcPts val="0"/>
              </a:spcBef>
              <a:buSzPct val="100000"/>
              <a:defRPr sz="25200"/>
            </a:lvl2pPr>
            <a:lvl3pPr lvl="2">
              <a:spcBef>
                <a:spcPts val="0"/>
              </a:spcBef>
              <a:buSzPct val="100000"/>
              <a:defRPr sz="25200"/>
            </a:lvl3pPr>
            <a:lvl4pPr lvl="3">
              <a:spcBef>
                <a:spcPts val="0"/>
              </a:spcBef>
              <a:buSzPct val="100000"/>
              <a:defRPr sz="25200"/>
            </a:lvl4pPr>
            <a:lvl5pPr lvl="4">
              <a:spcBef>
                <a:spcPts val="0"/>
              </a:spcBef>
              <a:buSzPct val="100000"/>
              <a:defRPr sz="25200"/>
            </a:lvl5pPr>
            <a:lvl6pPr lvl="5">
              <a:spcBef>
                <a:spcPts val="0"/>
              </a:spcBef>
              <a:buSzPct val="100000"/>
              <a:defRPr sz="25200"/>
            </a:lvl6pPr>
            <a:lvl7pPr lvl="6">
              <a:spcBef>
                <a:spcPts val="0"/>
              </a:spcBef>
              <a:buSzPct val="100000"/>
              <a:defRPr sz="25200"/>
            </a:lvl7pPr>
            <a:lvl8pPr lvl="7">
              <a:spcBef>
                <a:spcPts val="0"/>
              </a:spcBef>
              <a:buSzPct val="100000"/>
              <a:defRPr sz="25200"/>
            </a:lvl8pPr>
            <a:lvl9pPr lvl="8">
              <a:spcBef>
                <a:spcPts val="0"/>
              </a:spcBef>
              <a:buSzPct val="100000"/>
              <a:defRPr sz="25200"/>
            </a:lvl9pPr>
          </a:lstStyle>
          <a:p>
            <a:endParaRPr/>
          </a:p>
        </p:txBody>
      </p:sp>
      <p:sp>
        <p:nvSpPr>
          <p:cNvPr id="34" name="Shape 3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21945600" y="-800"/>
            <a:ext cx="21945600" cy="32918400"/>
          </a:xfrm>
          <a:prstGeom prst="rect">
            <a:avLst/>
          </a:prstGeom>
          <a:solidFill>
            <a:schemeClr val="lt2"/>
          </a:solidFill>
          <a:ln>
            <a:noFill/>
          </a:ln>
        </p:spPr>
        <p:txBody>
          <a:bodyPr lIns="479475" tIns="479475" rIns="479475" bIns="479475" anchor="ctr" anchorCtr="0">
            <a:noAutofit/>
          </a:bodyPr>
          <a:lstStyle/>
          <a:p>
            <a:pPr lvl="0">
              <a:spcBef>
                <a:spcPts val="0"/>
              </a:spcBef>
              <a:buNone/>
            </a:pPr>
            <a:endParaRPr/>
          </a:p>
        </p:txBody>
      </p:sp>
      <p:sp>
        <p:nvSpPr>
          <p:cNvPr id="37" name="Shape 37"/>
          <p:cNvSpPr txBox="1">
            <a:spLocks noGrp="1"/>
          </p:cNvSpPr>
          <p:nvPr>
            <p:ph type="title"/>
          </p:nvPr>
        </p:nvSpPr>
        <p:spPr>
          <a:xfrm>
            <a:off x="1274400" y="7892319"/>
            <a:ext cx="19416900" cy="9486600"/>
          </a:xfrm>
          <a:prstGeom prst="rect">
            <a:avLst/>
          </a:prstGeom>
        </p:spPr>
        <p:txBody>
          <a:bodyPr lIns="479475" tIns="479475" rIns="479475" bIns="479475" anchor="b" anchorCtr="0"/>
          <a:lstStyle>
            <a:lvl1pPr lvl="0" algn="ctr">
              <a:spcBef>
                <a:spcPts val="0"/>
              </a:spcBef>
              <a:buSzPct val="100000"/>
              <a:defRPr sz="22000"/>
            </a:lvl1pPr>
            <a:lvl2pPr lvl="1" algn="ctr">
              <a:spcBef>
                <a:spcPts val="0"/>
              </a:spcBef>
              <a:buSzPct val="100000"/>
              <a:defRPr sz="22000"/>
            </a:lvl2pPr>
            <a:lvl3pPr lvl="2" algn="ctr">
              <a:spcBef>
                <a:spcPts val="0"/>
              </a:spcBef>
              <a:buSzPct val="100000"/>
              <a:defRPr sz="22000"/>
            </a:lvl3pPr>
            <a:lvl4pPr lvl="3" algn="ctr">
              <a:spcBef>
                <a:spcPts val="0"/>
              </a:spcBef>
              <a:buSzPct val="100000"/>
              <a:defRPr sz="22000"/>
            </a:lvl4pPr>
            <a:lvl5pPr lvl="4" algn="ctr">
              <a:spcBef>
                <a:spcPts val="0"/>
              </a:spcBef>
              <a:buSzPct val="100000"/>
              <a:defRPr sz="22000"/>
            </a:lvl5pPr>
            <a:lvl6pPr lvl="5" algn="ctr">
              <a:spcBef>
                <a:spcPts val="0"/>
              </a:spcBef>
              <a:buSzPct val="100000"/>
              <a:defRPr sz="22000"/>
            </a:lvl6pPr>
            <a:lvl7pPr lvl="6" algn="ctr">
              <a:spcBef>
                <a:spcPts val="0"/>
              </a:spcBef>
              <a:buSzPct val="100000"/>
              <a:defRPr sz="22000"/>
            </a:lvl7pPr>
            <a:lvl8pPr lvl="7" algn="ctr">
              <a:spcBef>
                <a:spcPts val="0"/>
              </a:spcBef>
              <a:buSzPct val="100000"/>
              <a:defRPr sz="22000"/>
            </a:lvl8pPr>
            <a:lvl9pPr lvl="8" algn="ctr">
              <a:spcBef>
                <a:spcPts val="0"/>
              </a:spcBef>
              <a:buSzPct val="100000"/>
              <a:defRPr sz="22000"/>
            </a:lvl9pPr>
          </a:lstStyle>
          <a:p>
            <a:endParaRPr/>
          </a:p>
        </p:txBody>
      </p:sp>
      <p:sp>
        <p:nvSpPr>
          <p:cNvPr id="38" name="Shape 38"/>
          <p:cNvSpPr txBox="1">
            <a:spLocks noGrp="1"/>
          </p:cNvSpPr>
          <p:nvPr>
            <p:ph type="subTitle" idx="1"/>
          </p:nvPr>
        </p:nvSpPr>
        <p:spPr>
          <a:xfrm>
            <a:off x="1274400" y="17939680"/>
            <a:ext cx="19416900" cy="7904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1000"/>
            </a:lvl1pPr>
            <a:lvl2pPr lvl="1" algn="ctr">
              <a:lnSpc>
                <a:spcPct val="100000"/>
              </a:lnSpc>
              <a:spcBef>
                <a:spcPts val="0"/>
              </a:spcBef>
              <a:spcAft>
                <a:spcPts val="0"/>
              </a:spcAft>
              <a:buSzPct val="100000"/>
              <a:buNone/>
              <a:defRPr sz="11000"/>
            </a:lvl2pPr>
            <a:lvl3pPr lvl="2" algn="ctr">
              <a:lnSpc>
                <a:spcPct val="100000"/>
              </a:lnSpc>
              <a:spcBef>
                <a:spcPts val="0"/>
              </a:spcBef>
              <a:spcAft>
                <a:spcPts val="0"/>
              </a:spcAft>
              <a:buSzPct val="100000"/>
              <a:buNone/>
              <a:defRPr sz="11000"/>
            </a:lvl3pPr>
            <a:lvl4pPr lvl="3" algn="ctr">
              <a:lnSpc>
                <a:spcPct val="100000"/>
              </a:lnSpc>
              <a:spcBef>
                <a:spcPts val="0"/>
              </a:spcBef>
              <a:spcAft>
                <a:spcPts val="0"/>
              </a:spcAft>
              <a:buSzPct val="100000"/>
              <a:buNone/>
              <a:defRPr sz="11000"/>
            </a:lvl4pPr>
            <a:lvl5pPr lvl="4" algn="ctr">
              <a:lnSpc>
                <a:spcPct val="100000"/>
              </a:lnSpc>
              <a:spcBef>
                <a:spcPts val="0"/>
              </a:spcBef>
              <a:spcAft>
                <a:spcPts val="0"/>
              </a:spcAft>
              <a:buSzPct val="100000"/>
              <a:buNone/>
              <a:defRPr sz="11000"/>
            </a:lvl5pPr>
            <a:lvl6pPr lvl="5" algn="ctr">
              <a:lnSpc>
                <a:spcPct val="100000"/>
              </a:lnSpc>
              <a:spcBef>
                <a:spcPts val="0"/>
              </a:spcBef>
              <a:spcAft>
                <a:spcPts val="0"/>
              </a:spcAft>
              <a:buSzPct val="100000"/>
              <a:buNone/>
              <a:defRPr sz="11000"/>
            </a:lvl6pPr>
            <a:lvl7pPr lvl="6" algn="ctr">
              <a:lnSpc>
                <a:spcPct val="100000"/>
              </a:lnSpc>
              <a:spcBef>
                <a:spcPts val="0"/>
              </a:spcBef>
              <a:spcAft>
                <a:spcPts val="0"/>
              </a:spcAft>
              <a:buSzPct val="100000"/>
              <a:buNone/>
              <a:defRPr sz="11000"/>
            </a:lvl7pPr>
            <a:lvl8pPr lvl="7" algn="ctr">
              <a:lnSpc>
                <a:spcPct val="100000"/>
              </a:lnSpc>
              <a:spcBef>
                <a:spcPts val="0"/>
              </a:spcBef>
              <a:spcAft>
                <a:spcPts val="0"/>
              </a:spcAft>
              <a:buSzPct val="100000"/>
              <a:buNone/>
              <a:defRPr sz="11000"/>
            </a:lvl8pPr>
            <a:lvl9pPr lvl="8" algn="ctr">
              <a:lnSpc>
                <a:spcPct val="100000"/>
              </a:lnSpc>
              <a:spcBef>
                <a:spcPts val="0"/>
              </a:spcBef>
              <a:spcAft>
                <a:spcPts val="0"/>
              </a:spcAft>
              <a:buSzPct val="100000"/>
              <a:buNone/>
              <a:defRPr sz="11000"/>
            </a:lvl9pPr>
          </a:lstStyle>
          <a:p>
            <a:endParaRPr/>
          </a:p>
        </p:txBody>
      </p:sp>
      <p:sp>
        <p:nvSpPr>
          <p:cNvPr id="39" name="Shape 39"/>
          <p:cNvSpPr txBox="1">
            <a:spLocks noGrp="1"/>
          </p:cNvSpPr>
          <p:nvPr>
            <p:ph type="body" idx="2"/>
          </p:nvPr>
        </p:nvSpPr>
        <p:spPr>
          <a:xfrm>
            <a:off x="23709600" y="4634079"/>
            <a:ext cx="18417600" cy="23648700"/>
          </a:xfrm>
          <a:prstGeom prst="rect">
            <a:avLst/>
          </a:prstGeom>
        </p:spPr>
        <p:txBody>
          <a:bodyPr lIns="479475" tIns="479475" rIns="479475" bIns="47947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496160" y="27075680"/>
            <a:ext cx="28794300" cy="3872700"/>
          </a:xfrm>
          <a:prstGeom prst="rect">
            <a:avLst/>
          </a:prstGeom>
        </p:spPr>
        <p:txBody>
          <a:bodyPr lIns="479475" tIns="479475" rIns="479475" bIns="47947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96160" y="2848160"/>
            <a:ext cx="40898700" cy="3665400"/>
          </a:xfrm>
          <a:prstGeom prst="rect">
            <a:avLst/>
          </a:prstGeom>
          <a:noFill/>
          <a:ln>
            <a:noFill/>
          </a:ln>
        </p:spPr>
        <p:txBody>
          <a:bodyPr lIns="479475" tIns="479475" rIns="479475" bIns="479475" anchor="t" anchorCtr="0"/>
          <a:lstStyle>
            <a:lvl1pPr lvl="0">
              <a:spcBef>
                <a:spcPts val="0"/>
              </a:spcBef>
              <a:buClr>
                <a:schemeClr val="dk1"/>
              </a:buClr>
              <a:buSzPct val="100000"/>
              <a:buNone/>
              <a:defRPr sz="14700">
                <a:solidFill>
                  <a:schemeClr val="dk1"/>
                </a:solidFill>
              </a:defRPr>
            </a:lvl1pPr>
            <a:lvl2pPr lvl="1">
              <a:spcBef>
                <a:spcPts val="0"/>
              </a:spcBef>
              <a:buClr>
                <a:schemeClr val="dk1"/>
              </a:buClr>
              <a:buSzPct val="100000"/>
              <a:buNone/>
              <a:defRPr sz="14700">
                <a:solidFill>
                  <a:schemeClr val="dk1"/>
                </a:solidFill>
              </a:defRPr>
            </a:lvl2pPr>
            <a:lvl3pPr lvl="2">
              <a:spcBef>
                <a:spcPts val="0"/>
              </a:spcBef>
              <a:buClr>
                <a:schemeClr val="dk1"/>
              </a:buClr>
              <a:buSzPct val="100000"/>
              <a:buNone/>
              <a:defRPr sz="14700">
                <a:solidFill>
                  <a:schemeClr val="dk1"/>
                </a:solidFill>
              </a:defRPr>
            </a:lvl3pPr>
            <a:lvl4pPr lvl="3">
              <a:spcBef>
                <a:spcPts val="0"/>
              </a:spcBef>
              <a:buClr>
                <a:schemeClr val="dk1"/>
              </a:buClr>
              <a:buSzPct val="100000"/>
              <a:buNone/>
              <a:defRPr sz="14700">
                <a:solidFill>
                  <a:schemeClr val="dk1"/>
                </a:solidFill>
              </a:defRPr>
            </a:lvl4pPr>
            <a:lvl5pPr lvl="4">
              <a:spcBef>
                <a:spcPts val="0"/>
              </a:spcBef>
              <a:buClr>
                <a:schemeClr val="dk1"/>
              </a:buClr>
              <a:buSzPct val="100000"/>
              <a:buNone/>
              <a:defRPr sz="14700">
                <a:solidFill>
                  <a:schemeClr val="dk1"/>
                </a:solidFill>
              </a:defRPr>
            </a:lvl5pPr>
            <a:lvl6pPr lvl="5">
              <a:spcBef>
                <a:spcPts val="0"/>
              </a:spcBef>
              <a:buClr>
                <a:schemeClr val="dk1"/>
              </a:buClr>
              <a:buSzPct val="100000"/>
              <a:buNone/>
              <a:defRPr sz="14700">
                <a:solidFill>
                  <a:schemeClr val="dk1"/>
                </a:solidFill>
              </a:defRPr>
            </a:lvl6pPr>
            <a:lvl7pPr lvl="6">
              <a:spcBef>
                <a:spcPts val="0"/>
              </a:spcBef>
              <a:buClr>
                <a:schemeClr val="dk1"/>
              </a:buClr>
              <a:buSzPct val="100000"/>
              <a:buNone/>
              <a:defRPr sz="14700">
                <a:solidFill>
                  <a:schemeClr val="dk1"/>
                </a:solidFill>
              </a:defRPr>
            </a:lvl7pPr>
            <a:lvl8pPr lvl="7">
              <a:spcBef>
                <a:spcPts val="0"/>
              </a:spcBef>
              <a:buClr>
                <a:schemeClr val="dk1"/>
              </a:buClr>
              <a:buSzPct val="100000"/>
              <a:buNone/>
              <a:defRPr sz="14700">
                <a:solidFill>
                  <a:schemeClr val="dk1"/>
                </a:solidFill>
              </a:defRPr>
            </a:lvl8pPr>
            <a:lvl9pPr lvl="8">
              <a:spcBef>
                <a:spcPts val="0"/>
              </a:spcBef>
              <a:buClr>
                <a:schemeClr val="dk1"/>
              </a:buClr>
              <a:buSzPct val="100000"/>
              <a:buNone/>
              <a:defRPr sz="14700">
                <a:solidFill>
                  <a:schemeClr val="dk1"/>
                </a:solidFill>
              </a:defRPr>
            </a:lvl9pPr>
          </a:lstStyle>
          <a:p>
            <a:endParaRPr/>
          </a:p>
        </p:txBody>
      </p:sp>
      <p:sp>
        <p:nvSpPr>
          <p:cNvPr id="7" name="Shape 7"/>
          <p:cNvSpPr txBox="1">
            <a:spLocks noGrp="1"/>
          </p:cNvSpPr>
          <p:nvPr>
            <p:ph type="body" idx="1"/>
          </p:nvPr>
        </p:nvSpPr>
        <p:spPr>
          <a:xfrm>
            <a:off x="1496160" y="7375839"/>
            <a:ext cx="40898700" cy="21865200"/>
          </a:xfrm>
          <a:prstGeom prst="rect">
            <a:avLst/>
          </a:prstGeom>
          <a:noFill/>
          <a:ln>
            <a:noFill/>
          </a:ln>
        </p:spPr>
        <p:txBody>
          <a:bodyPr lIns="479475" tIns="479475" rIns="479475" bIns="479475" anchor="t" anchorCtr="0"/>
          <a:lstStyle>
            <a:lvl1pPr lvl="0">
              <a:lnSpc>
                <a:spcPct val="115000"/>
              </a:lnSpc>
              <a:spcBef>
                <a:spcPts val="0"/>
              </a:spcBef>
              <a:spcAft>
                <a:spcPts val="8400"/>
              </a:spcAft>
              <a:buClr>
                <a:schemeClr val="dk2"/>
              </a:buClr>
              <a:buSzPct val="100000"/>
              <a:defRPr sz="9400">
                <a:solidFill>
                  <a:schemeClr val="dk2"/>
                </a:solidFill>
              </a:defRPr>
            </a:lvl1pPr>
            <a:lvl2pPr lvl="1">
              <a:lnSpc>
                <a:spcPct val="115000"/>
              </a:lnSpc>
              <a:spcBef>
                <a:spcPts val="0"/>
              </a:spcBef>
              <a:spcAft>
                <a:spcPts val="8400"/>
              </a:spcAft>
              <a:buClr>
                <a:schemeClr val="dk2"/>
              </a:buClr>
              <a:buSzPct val="100000"/>
              <a:defRPr sz="7300">
                <a:solidFill>
                  <a:schemeClr val="dk2"/>
                </a:solidFill>
              </a:defRPr>
            </a:lvl2pPr>
            <a:lvl3pPr lvl="2">
              <a:lnSpc>
                <a:spcPct val="115000"/>
              </a:lnSpc>
              <a:spcBef>
                <a:spcPts val="0"/>
              </a:spcBef>
              <a:spcAft>
                <a:spcPts val="8400"/>
              </a:spcAft>
              <a:buClr>
                <a:schemeClr val="dk2"/>
              </a:buClr>
              <a:buSzPct val="100000"/>
              <a:defRPr sz="7300">
                <a:solidFill>
                  <a:schemeClr val="dk2"/>
                </a:solidFill>
              </a:defRPr>
            </a:lvl3pPr>
            <a:lvl4pPr lvl="3">
              <a:lnSpc>
                <a:spcPct val="115000"/>
              </a:lnSpc>
              <a:spcBef>
                <a:spcPts val="0"/>
              </a:spcBef>
              <a:spcAft>
                <a:spcPts val="8400"/>
              </a:spcAft>
              <a:buClr>
                <a:schemeClr val="dk2"/>
              </a:buClr>
              <a:buSzPct val="100000"/>
              <a:defRPr sz="7300">
                <a:solidFill>
                  <a:schemeClr val="dk2"/>
                </a:solidFill>
              </a:defRPr>
            </a:lvl4pPr>
            <a:lvl5pPr lvl="4">
              <a:lnSpc>
                <a:spcPct val="115000"/>
              </a:lnSpc>
              <a:spcBef>
                <a:spcPts val="0"/>
              </a:spcBef>
              <a:spcAft>
                <a:spcPts val="8400"/>
              </a:spcAft>
              <a:buClr>
                <a:schemeClr val="dk2"/>
              </a:buClr>
              <a:buSzPct val="100000"/>
              <a:defRPr sz="7300">
                <a:solidFill>
                  <a:schemeClr val="dk2"/>
                </a:solidFill>
              </a:defRPr>
            </a:lvl5pPr>
            <a:lvl6pPr lvl="5">
              <a:lnSpc>
                <a:spcPct val="115000"/>
              </a:lnSpc>
              <a:spcBef>
                <a:spcPts val="0"/>
              </a:spcBef>
              <a:spcAft>
                <a:spcPts val="8400"/>
              </a:spcAft>
              <a:buClr>
                <a:schemeClr val="dk2"/>
              </a:buClr>
              <a:buSzPct val="100000"/>
              <a:defRPr sz="7300">
                <a:solidFill>
                  <a:schemeClr val="dk2"/>
                </a:solidFill>
              </a:defRPr>
            </a:lvl6pPr>
            <a:lvl7pPr lvl="6">
              <a:lnSpc>
                <a:spcPct val="115000"/>
              </a:lnSpc>
              <a:spcBef>
                <a:spcPts val="0"/>
              </a:spcBef>
              <a:spcAft>
                <a:spcPts val="8400"/>
              </a:spcAft>
              <a:buClr>
                <a:schemeClr val="dk2"/>
              </a:buClr>
              <a:buSzPct val="100000"/>
              <a:defRPr sz="7300">
                <a:solidFill>
                  <a:schemeClr val="dk2"/>
                </a:solidFill>
              </a:defRPr>
            </a:lvl7pPr>
            <a:lvl8pPr lvl="7">
              <a:lnSpc>
                <a:spcPct val="115000"/>
              </a:lnSpc>
              <a:spcBef>
                <a:spcPts val="0"/>
              </a:spcBef>
              <a:spcAft>
                <a:spcPts val="8400"/>
              </a:spcAft>
              <a:buClr>
                <a:schemeClr val="dk2"/>
              </a:buClr>
              <a:buSzPct val="100000"/>
              <a:defRPr sz="7300">
                <a:solidFill>
                  <a:schemeClr val="dk2"/>
                </a:solidFill>
              </a:defRPr>
            </a:lvl8pPr>
            <a:lvl9pPr lvl="8">
              <a:lnSpc>
                <a:spcPct val="115000"/>
              </a:lnSpc>
              <a:spcBef>
                <a:spcPts val="0"/>
              </a:spcBef>
              <a:spcAft>
                <a:spcPts val="8400"/>
              </a:spcAft>
              <a:buClr>
                <a:schemeClr val="dk2"/>
              </a:buClr>
              <a:buSzPct val="100000"/>
              <a:defRPr sz="7300">
                <a:solidFill>
                  <a:schemeClr val="dk2"/>
                </a:solidFill>
              </a:defRPr>
            </a:lvl9pPr>
          </a:lstStyle>
          <a:p>
            <a:endParaRPr/>
          </a:p>
        </p:txBody>
      </p:sp>
      <p:sp>
        <p:nvSpPr>
          <p:cNvPr id="8" name="Shape 8"/>
          <p:cNvSpPr txBox="1">
            <a:spLocks noGrp="1"/>
          </p:cNvSpPr>
          <p:nvPr>
            <p:ph type="sldNum" idx="12"/>
          </p:nvPr>
        </p:nvSpPr>
        <p:spPr>
          <a:xfrm>
            <a:off x="40667797" y="29844587"/>
            <a:ext cx="2633700" cy="2519100"/>
          </a:xfrm>
          <a:prstGeom prst="rect">
            <a:avLst/>
          </a:prstGeom>
          <a:noFill/>
          <a:ln>
            <a:noFill/>
          </a:ln>
        </p:spPr>
        <p:txBody>
          <a:bodyPr lIns="479475" tIns="479475" rIns="479475" bIns="479475" anchor="ctr" anchorCtr="0">
            <a:noAutofit/>
          </a:bodyPr>
          <a:lstStyle/>
          <a:p>
            <a:pPr lvl="0" algn="r">
              <a:spcBef>
                <a:spcPts val="0"/>
              </a:spcBef>
              <a:buNone/>
            </a:pPr>
            <a:fld id="{00000000-1234-1234-1234-123412341234}" type="slidenum">
              <a:rPr lang="en" sz="5200">
                <a:solidFill>
                  <a:schemeClr val="dk2"/>
                </a:solidFill>
              </a:rPr>
              <a:t>‹#›</a:t>
            </a:fld>
            <a:endParaRPr lang="en" sz="52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ezproxy.humboldt.edu/10.1177/1098300718774881"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chart" Target="../charts/chart1.xml"/><Relationship Id="rId5" Type="http://schemas.openxmlformats.org/officeDocument/2006/relationships/image" Target="../media/image1.png"/><Relationship Id="rId4" Type="http://schemas.openxmlformats.org/officeDocument/2006/relationships/hyperlink" Target="https://doi-org.ezproxy.humboldt.edu/10.1177/10983007188066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53"/>
        <p:cNvGrpSpPr/>
        <p:nvPr/>
      </p:nvGrpSpPr>
      <p:grpSpPr>
        <a:xfrm>
          <a:off x="0" y="0"/>
          <a:ext cx="0" cy="0"/>
          <a:chOff x="0" y="0"/>
          <a:chExt cx="0" cy="0"/>
        </a:xfrm>
      </p:grpSpPr>
      <p:sp>
        <p:nvSpPr>
          <p:cNvPr id="54" name="Shape 54"/>
          <p:cNvSpPr/>
          <p:nvPr/>
        </p:nvSpPr>
        <p:spPr>
          <a:xfrm>
            <a:off x="475" y="0"/>
            <a:ext cx="43891200" cy="4797900"/>
          </a:xfrm>
          <a:prstGeom prst="rect">
            <a:avLst/>
          </a:prstGeom>
          <a:solidFill>
            <a:srgbClr val="00573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7200">
              <a:solidFill>
                <a:srgbClr val="FFFFFF"/>
              </a:solidFill>
            </a:endParaRPr>
          </a:p>
        </p:txBody>
      </p:sp>
      <p:sp>
        <p:nvSpPr>
          <p:cNvPr id="55" name="Shape 55"/>
          <p:cNvSpPr txBox="1"/>
          <p:nvPr/>
        </p:nvSpPr>
        <p:spPr>
          <a:xfrm>
            <a:off x="33865825" y="21480250"/>
            <a:ext cx="135300" cy="9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1364050" y="827350"/>
            <a:ext cx="25974000" cy="303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7" name="Shape 57"/>
          <p:cNvSpPr/>
          <p:nvPr/>
        </p:nvSpPr>
        <p:spPr>
          <a:xfrm>
            <a:off x="1351722" y="5563574"/>
            <a:ext cx="13081278" cy="24413871"/>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lang="en" sz="1800" b="1" dirty="0">
              <a:latin typeface="Times" pitchFamily="2" charset="0"/>
              <a:ea typeface="Lato"/>
              <a:cs typeface="Lato"/>
              <a:sym typeface="Lato"/>
            </a:endParaRPr>
          </a:p>
          <a:p>
            <a:pPr lvl="0" algn="ctr">
              <a:spcBef>
                <a:spcPts val="0"/>
              </a:spcBef>
              <a:buNone/>
            </a:pPr>
            <a:r>
              <a:rPr lang="en" sz="3200" b="1" dirty="0">
                <a:latin typeface="Times" pitchFamily="2" charset="0"/>
                <a:ea typeface="Lato"/>
                <a:cs typeface="Lato"/>
                <a:sym typeface="Lato"/>
              </a:rPr>
              <a:t>Abstract: </a:t>
            </a:r>
          </a:p>
          <a:p>
            <a:r>
              <a:rPr lang="en-US" sz="3200" dirty="0">
                <a:latin typeface="Times" pitchFamily="2" charset="0"/>
              </a:rPr>
              <a:t>	During the nation-wide COVID-19 pandemic, teachers have found it difficult to keep students on task in the virtual classroom. This multiple baseline case study will showcase two evidence-based practices and their impact on one student with disabilities in the life skills classroom setting. Results indicate that the combination of verbal prompting and positive reinforcement positively impact student on-task performance in the life skills classroom setting. </a:t>
            </a:r>
            <a:endParaRPr lang="en" sz="3200" b="1" dirty="0">
              <a:latin typeface="Times" pitchFamily="2" charset="0"/>
              <a:ea typeface="Lato"/>
              <a:cs typeface="Lato"/>
              <a:sym typeface="Lato"/>
            </a:endParaRPr>
          </a:p>
          <a:p>
            <a:pPr lvl="0" algn="ctr">
              <a:spcBef>
                <a:spcPts val="0"/>
              </a:spcBef>
              <a:buNone/>
            </a:pPr>
            <a:r>
              <a:rPr lang="en" sz="3200" b="1" dirty="0">
                <a:latin typeface="Times" pitchFamily="2" charset="0"/>
                <a:ea typeface="Lato"/>
                <a:cs typeface="Lato"/>
                <a:sym typeface="Lato"/>
              </a:rPr>
              <a:t>Social Significance</a:t>
            </a:r>
          </a:p>
          <a:p>
            <a:r>
              <a:rPr lang="en-US" sz="3200" dirty="0">
                <a:latin typeface="Times" pitchFamily="2" charset="0"/>
              </a:rPr>
              <a:t>	Distance learning was a new term that rose from the world’s national pandemic and has created some barriers for a lot of students and teachers. Special Education classroom typically teach with manipulative and modeling, among other teaching strategies, but the accessibility to content and the support student’s with disability received in face to face instruction was disrupted by distance learning. Now, evidence-based practices have been proven to help increase desired behaviors. Applying Verbal prompting and Positive Reinforcement to classrooms could help teachers engage their students and ensure they are receiving the most out of their education, especially during distance learning. </a:t>
            </a:r>
          </a:p>
          <a:p>
            <a:pPr lvl="0" algn="ctr">
              <a:spcBef>
                <a:spcPts val="0"/>
              </a:spcBef>
              <a:buNone/>
            </a:pPr>
            <a:endParaRPr lang="en" sz="3200" b="1" dirty="0">
              <a:latin typeface="Times" pitchFamily="2" charset="0"/>
              <a:ea typeface="Lato"/>
              <a:cs typeface="Lato"/>
              <a:sym typeface="Lato"/>
            </a:endParaRPr>
          </a:p>
          <a:p>
            <a:pPr lvl="0" algn="ctr">
              <a:spcBef>
                <a:spcPts val="0"/>
              </a:spcBef>
              <a:buNone/>
            </a:pPr>
            <a:r>
              <a:rPr lang="en" sz="3200" b="1" dirty="0">
                <a:latin typeface="Times" pitchFamily="2" charset="0"/>
                <a:ea typeface="Lato"/>
                <a:cs typeface="Lato"/>
                <a:sym typeface="Lato"/>
              </a:rPr>
              <a:t>Purpose</a:t>
            </a:r>
          </a:p>
          <a:p>
            <a:r>
              <a:rPr lang="en-US" sz="3200" dirty="0">
                <a:latin typeface="Times" pitchFamily="2" charset="0"/>
              </a:rPr>
              <a:t>The purpose of this case study is to observe the impact verbal prompting and positive reinforcement has on on-task behavior in a special education life skills classroom. </a:t>
            </a:r>
            <a:endParaRPr lang="en" sz="3200" b="1" dirty="0">
              <a:latin typeface="Times" pitchFamily="2" charset="0"/>
              <a:ea typeface="Lato"/>
              <a:cs typeface="Lato"/>
              <a:sym typeface="Lato"/>
            </a:endParaRPr>
          </a:p>
          <a:p>
            <a:pPr lvl="0" algn="ctr">
              <a:spcBef>
                <a:spcPts val="0"/>
              </a:spcBef>
              <a:buNone/>
            </a:pPr>
            <a:r>
              <a:rPr lang="en" sz="3200" b="1" dirty="0">
                <a:latin typeface="Times" pitchFamily="2" charset="0"/>
                <a:ea typeface="Lato"/>
                <a:cs typeface="Lato"/>
                <a:sym typeface="Lato"/>
              </a:rPr>
              <a:t>Hypothesis</a:t>
            </a:r>
          </a:p>
          <a:p>
            <a:r>
              <a:rPr lang="en-US" sz="3200" dirty="0">
                <a:latin typeface="Times" pitchFamily="2" charset="0"/>
              </a:rPr>
              <a:t>The researcher believes verbal prompting and positive reinforcement will have a positive impact on the student’s on-task performance in the classroom.</a:t>
            </a:r>
          </a:p>
          <a:p>
            <a:endParaRPr lang="en-US" sz="3200" b="1" dirty="0">
              <a:latin typeface="Times" pitchFamily="2" charset="0"/>
              <a:ea typeface="Lato"/>
              <a:cs typeface="Lato"/>
              <a:sym typeface="Lato"/>
            </a:endParaRPr>
          </a:p>
          <a:p>
            <a:pPr algn="ctr"/>
            <a:r>
              <a:rPr lang="en" sz="3200" b="1" dirty="0">
                <a:latin typeface="Times" pitchFamily="2" charset="0"/>
                <a:ea typeface="Lato"/>
                <a:cs typeface="Lato"/>
                <a:sym typeface="Lato"/>
              </a:rPr>
              <a:t>Method</a:t>
            </a:r>
          </a:p>
          <a:p>
            <a:r>
              <a:rPr lang="en" sz="3200" b="1" dirty="0">
                <a:latin typeface="Times" pitchFamily="2" charset="0"/>
                <a:ea typeface="Lato"/>
                <a:cs typeface="Lato"/>
                <a:sym typeface="Lato"/>
              </a:rPr>
              <a:t>Participant </a:t>
            </a:r>
          </a:p>
          <a:p>
            <a:r>
              <a:rPr lang="en-US" sz="3200" dirty="0">
                <a:latin typeface="Times" pitchFamily="2" charset="0"/>
              </a:rPr>
              <a:t>	The participant for this study is a 14-year-old female student with autism spectrum disorder (ASD) who currently attends a life skills class for 90% of her normal school day. The participant met the following inclusion criteria: (a) verbal, (b) can independently navigate through a computer, (c) engages in off task-behavior (</a:t>
            </a:r>
            <a:r>
              <a:rPr lang="en-US" sz="3200" dirty="0" err="1">
                <a:latin typeface="Times" pitchFamily="2" charset="0"/>
              </a:rPr>
              <a:t>i.e</a:t>
            </a:r>
            <a:r>
              <a:rPr lang="en-US" sz="3200" dirty="0">
                <a:latin typeface="Times" pitchFamily="2" charset="0"/>
              </a:rPr>
              <a:t>, turning off camera, off-topic conversations, not looking at camera during instruction).</a:t>
            </a:r>
            <a:endParaRPr lang="en" sz="3200" b="1" dirty="0">
              <a:latin typeface="Times" pitchFamily="2" charset="0"/>
              <a:ea typeface="Lato"/>
              <a:cs typeface="Lato"/>
              <a:sym typeface="Lato"/>
            </a:endParaRPr>
          </a:p>
          <a:p>
            <a:pPr lvl="0"/>
            <a:r>
              <a:rPr lang="en" sz="3200" b="1" dirty="0">
                <a:latin typeface="Times" pitchFamily="2" charset="0"/>
                <a:ea typeface="Lato"/>
                <a:cs typeface="Lato"/>
                <a:sym typeface="Lato"/>
              </a:rPr>
              <a:t>Dependent Variable </a:t>
            </a:r>
          </a:p>
          <a:p>
            <a:pPr lvl="0"/>
            <a:r>
              <a:rPr lang="en" sz="3200" b="1" dirty="0">
                <a:latin typeface="Times" pitchFamily="2" charset="0"/>
                <a:ea typeface="Lato"/>
                <a:cs typeface="Lato"/>
                <a:sym typeface="Lato"/>
              </a:rPr>
              <a:t>	 </a:t>
            </a:r>
            <a:r>
              <a:rPr lang="en-US" sz="3200" dirty="0">
                <a:latin typeface="Times" pitchFamily="2" charset="0"/>
              </a:rPr>
              <a:t>For this study, off-task behavior is the dependent variable. </a:t>
            </a:r>
            <a:endParaRPr lang="en" sz="3200" b="1" dirty="0">
              <a:latin typeface="Times" pitchFamily="2" charset="0"/>
              <a:ea typeface="Lato"/>
              <a:cs typeface="Lato"/>
              <a:sym typeface="Lato"/>
            </a:endParaRPr>
          </a:p>
          <a:p>
            <a:pPr lvl="0"/>
            <a:r>
              <a:rPr lang="en" sz="3200" b="1" dirty="0">
                <a:latin typeface="Times" pitchFamily="2" charset="0"/>
                <a:ea typeface="Lato"/>
                <a:cs typeface="Lato"/>
                <a:sym typeface="Lato"/>
              </a:rPr>
              <a:t>Independent Variable</a:t>
            </a:r>
          </a:p>
          <a:p>
            <a:pPr lvl="0"/>
            <a:r>
              <a:rPr lang="en" sz="3200" b="1" dirty="0">
                <a:latin typeface="Times" pitchFamily="2" charset="0"/>
                <a:ea typeface="Lato"/>
                <a:cs typeface="Lato"/>
                <a:sym typeface="Lato"/>
              </a:rPr>
              <a:t>	 </a:t>
            </a:r>
            <a:r>
              <a:rPr lang="en-US" sz="3200" dirty="0">
                <a:latin typeface="Times" pitchFamily="2" charset="0"/>
              </a:rPr>
              <a:t>For this study, token economy will be the independent variable. </a:t>
            </a:r>
            <a:endParaRPr lang="en" sz="3200" b="1" dirty="0">
              <a:latin typeface="Times" pitchFamily="2" charset="0"/>
              <a:ea typeface="Lato"/>
              <a:cs typeface="Lato"/>
              <a:sym typeface="Lato"/>
            </a:endParaRPr>
          </a:p>
          <a:p>
            <a:pPr algn="ctr"/>
            <a:r>
              <a:rPr lang="en" sz="2800" b="1" dirty="0">
                <a:latin typeface="Times" pitchFamily="2" charset="0"/>
                <a:ea typeface="Lato"/>
                <a:cs typeface="Lato"/>
                <a:sym typeface="Lato"/>
              </a:rPr>
              <a:t>Research Design</a:t>
            </a:r>
          </a:p>
          <a:p>
            <a:r>
              <a:rPr lang="en-US" sz="2800" b="1" i="1" dirty="0">
                <a:latin typeface="Times" pitchFamily="2" charset="0"/>
              </a:rPr>
              <a:t>Baseline Phase</a:t>
            </a:r>
            <a:endParaRPr lang="en-US" sz="2800" dirty="0">
              <a:latin typeface="Times" pitchFamily="2" charset="0"/>
            </a:endParaRPr>
          </a:p>
          <a:p>
            <a:r>
              <a:rPr lang="en-US" sz="2800" dirty="0">
                <a:latin typeface="Times" pitchFamily="2" charset="0"/>
              </a:rPr>
              <a:t>During the baseline, a visual prompt will pop onto the participants screen when she engages in off task behavior, such as, turning off camera, off topic conversations, or not looking at the computer screen.</a:t>
            </a:r>
          </a:p>
          <a:p>
            <a:r>
              <a:rPr lang="en-US" sz="2800" b="1" i="1" dirty="0">
                <a:latin typeface="Times" pitchFamily="2" charset="0"/>
              </a:rPr>
              <a:t>Intervention Phase</a:t>
            </a:r>
            <a:endParaRPr lang="en-US" sz="2800" dirty="0">
              <a:latin typeface="Times" pitchFamily="2" charset="0"/>
            </a:endParaRPr>
          </a:p>
          <a:p>
            <a:r>
              <a:rPr lang="en-US" sz="2800" dirty="0">
                <a:latin typeface="Times" pitchFamily="2" charset="0"/>
              </a:rPr>
              <a:t>Verbal prompting/token economy will be provided five seconds after the off-task behavior has occurred. The token economy will be designed to reinforce the participant with 2 points after she successfully follows the verbal prompt 2 times in a row. Once the participant has collected 10 points she will earn free time in Art class.</a:t>
            </a:r>
          </a:p>
          <a:p>
            <a:r>
              <a:rPr lang="en-US" sz="3200" b="1" i="1" dirty="0"/>
              <a:t> </a:t>
            </a:r>
            <a:endParaRPr lang="en-US" sz="3200" dirty="0"/>
          </a:p>
          <a:p>
            <a:pPr lvl="0">
              <a:spcBef>
                <a:spcPts val="0"/>
              </a:spcBef>
              <a:buNone/>
            </a:pPr>
            <a:endParaRPr lang="en" sz="3200" b="1" dirty="0">
              <a:latin typeface="Times" pitchFamily="2" charset="0"/>
              <a:ea typeface="Lato"/>
              <a:cs typeface="Lato"/>
              <a:sym typeface="Lato"/>
            </a:endParaRPr>
          </a:p>
          <a:p>
            <a:pPr lvl="0" algn="ctr">
              <a:spcBef>
                <a:spcPts val="0"/>
              </a:spcBef>
              <a:buNone/>
            </a:pPr>
            <a:endParaRPr lang="en" sz="3200" b="1" dirty="0">
              <a:latin typeface="Times" pitchFamily="2" charset="0"/>
              <a:ea typeface="Lato"/>
              <a:cs typeface="Lato"/>
              <a:sym typeface="Lato"/>
            </a:endParaRPr>
          </a:p>
          <a:p>
            <a:pPr lvl="0" algn="ctr">
              <a:spcBef>
                <a:spcPts val="0"/>
              </a:spcBef>
              <a:buNone/>
            </a:pPr>
            <a:endParaRPr lang="en" sz="3200" b="1" dirty="0">
              <a:latin typeface="Times" pitchFamily="2" charset="0"/>
              <a:ea typeface="Lato"/>
              <a:cs typeface="Lato"/>
              <a:sym typeface="Lato"/>
            </a:endParaRPr>
          </a:p>
          <a:p>
            <a:pPr lvl="0" algn="ctr">
              <a:spcBef>
                <a:spcPts val="0"/>
              </a:spcBef>
              <a:buNone/>
            </a:pPr>
            <a:endParaRPr lang="en" sz="3200" b="1" dirty="0">
              <a:latin typeface="Times" pitchFamily="2" charset="0"/>
              <a:ea typeface="Lato"/>
              <a:cs typeface="Lato"/>
              <a:sym typeface="Lato"/>
            </a:endParaRPr>
          </a:p>
          <a:p>
            <a:pPr lvl="0" algn="ctr">
              <a:spcBef>
                <a:spcPts val="0"/>
              </a:spcBef>
              <a:buNone/>
            </a:pPr>
            <a:endParaRPr lang="en" sz="3200" b="1" dirty="0">
              <a:latin typeface="Times" pitchFamily="2" charset="0"/>
              <a:ea typeface="Lato"/>
              <a:cs typeface="Lato"/>
              <a:sym typeface="Lato"/>
            </a:endParaRPr>
          </a:p>
          <a:p>
            <a:pPr lvl="0" algn="ctr">
              <a:spcBef>
                <a:spcPts val="0"/>
              </a:spcBef>
              <a:buNone/>
            </a:pPr>
            <a:endParaRPr lang="en" sz="3200" b="1" dirty="0">
              <a:latin typeface="Times" pitchFamily="2" charset="0"/>
              <a:ea typeface="Lato"/>
              <a:cs typeface="Lato"/>
              <a:sym typeface="Lato"/>
            </a:endParaRPr>
          </a:p>
          <a:p>
            <a:pPr lvl="0" algn="ctr">
              <a:spcBef>
                <a:spcPts val="0"/>
              </a:spcBef>
              <a:buNone/>
            </a:pPr>
            <a:endParaRPr lang="en" sz="2800" b="1" dirty="0">
              <a:latin typeface="Lato"/>
              <a:ea typeface="Lato"/>
              <a:cs typeface="Lato"/>
              <a:sym typeface="Lato"/>
            </a:endParaRPr>
          </a:p>
          <a:p>
            <a:pPr lvl="0" algn="ctr">
              <a:spcBef>
                <a:spcPts val="0"/>
              </a:spcBef>
              <a:buNone/>
            </a:pPr>
            <a:endParaRPr lang="en" sz="2800" b="1"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p:txBody>
      </p:sp>
      <p:sp>
        <p:nvSpPr>
          <p:cNvPr id="58" name="Shape 58"/>
          <p:cNvSpPr/>
          <p:nvPr/>
        </p:nvSpPr>
        <p:spPr>
          <a:xfrm>
            <a:off x="29635800" y="23392145"/>
            <a:ext cx="13032000" cy="65853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r>
              <a:rPr lang="en-US" sz="2800" dirty="0">
                <a:latin typeface="Times" pitchFamily="2" charset="0"/>
              </a:rPr>
              <a:t>Moore, T. C., Alpers, A. J., Rhyne, R., Coleman, M. B., Gordon, J. R., Daniels, S., Skinner, C. H., &amp; Park, Y. (2019). Brief Prompting to Improve Classroom Behavior: A First-Pass Intervention Option. </a:t>
            </a:r>
            <a:r>
              <a:rPr lang="en-US" sz="2800" i="1" dirty="0">
                <a:latin typeface="Times" pitchFamily="2" charset="0"/>
              </a:rPr>
              <a:t>Journal of Positive Behavior Interventions</a:t>
            </a:r>
            <a:r>
              <a:rPr lang="en-US" sz="2800" dirty="0">
                <a:latin typeface="Times" pitchFamily="2" charset="0"/>
              </a:rPr>
              <a:t>, </a:t>
            </a:r>
            <a:r>
              <a:rPr lang="en-US" sz="2800" i="1" dirty="0">
                <a:latin typeface="Times" pitchFamily="2" charset="0"/>
              </a:rPr>
              <a:t>21</a:t>
            </a:r>
            <a:r>
              <a:rPr lang="en-US" sz="2800" dirty="0">
                <a:latin typeface="Times" pitchFamily="2" charset="0"/>
              </a:rPr>
              <a:t>(1), 30–41. https://</a:t>
            </a:r>
            <a:r>
              <a:rPr lang="en-US" sz="2800" dirty="0" err="1">
                <a:latin typeface="Times" pitchFamily="2" charset="0"/>
              </a:rPr>
              <a:t>doi.org</a:t>
            </a:r>
            <a:r>
              <a:rPr lang="en-US" sz="2800" dirty="0">
                <a:latin typeface="Times" pitchFamily="2" charset="0"/>
              </a:rPr>
              <a:t>/</a:t>
            </a:r>
            <a:r>
              <a:rPr lang="en-US" sz="2800" u="sng" dirty="0">
                <a:latin typeface="Times" pitchFamily="2" charset="0"/>
                <a:hlinkClick r:id="rId3"/>
              </a:rPr>
              <a:t>10.1177/1098300718774881</a:t>
            </a:r>
            <a:endParaRPr lang="en-US" sz="2800" dirty="0">
              <a:latin typeface="Times" pitchFamily="2" charset="0"/>
            </a:endParaRPr>
          </a:p>
          <a:p>
            <a:r>
              <a:rPr lang="en-US" sz="2800" dirty="0">
                <a:latin typeface="Times" pitchFamily="2" charset="0"/>
              </a:rPr>
              <a:t> </a:t>
            </a:r>
          </a:p>
          <a:p>
            <a:r>
              <a:rPr lang="en-US" sz="2800" dirty="0" err="1">
                <a:latin typeface="Times" pitchFamily="2" charset="0"/>
              </a:rPr>
              <a:t>Narozanick</a:t>
            </a:r>
            <a:r>
              <a:rPr lang="en-US" sz="2800" dirty="0">
                <a:latin typeface="Times" pitchFamily="2" charset="0"/>
              </a:rPr>
              <a:t>, T., &amp; Blair, K.-S. C. (2019). Evaluation of the Class Pass Intervention: An Application to Improve Classroom Behavior in Children With Disabilities. </a:t>
            </a:r>
            <a:r>
              <a:rPr lang="en-US" sz="2800" i="1" dirty="0">
                <a:latin typeface="Times" pitchFamily="2" charset="0"/>
              </a:rPr>
              <a:t>Journal of Positive Behavior Interventions</a:t>
            </a:r>
            <a:r>
              <a:rPr lang="en-US" sz="2800" dirty="0">
                <a:latin typeface="Times" pitchFamily="2" charset="0"/>
              </a:rPr>
              <a:t>, </a:t>
            </a:r>
            <a:r>
              <a:rPr lang="en-US" sz="2800" i="1" dirty="0">
                <a:latin typeface="Times" pitchFamily="2" charset="0"/>
              </a:rPr>
              <a:t>21</a:t>
            </a:r>
            <a:r>
              <a:rPr lang="en-US" sz="2800" dirty="0">
                <a:latin typeface="Times" pitchFamily="2" charset="0"/>
              </a:rPr>
              <a:t>(3), 159–170. https://</a:t>
            </a:r>
            <a:r>
              <a:rPr lang="en-US" sz="2800" dirty="0" err="1">
                <a:latin typeface="Times" pitchFamily="2" charset="0"/>
              </a:rPr>
              <a:t>doi.org</a:t>
            </a:r>
            <a:r>
              <a:rPr lang="en-US" sz="2800" dirty="0">
                <a:latin typeface="Times" pitchFamily="2" charset="0"/>
              </a:rPr>
              <a:t>/</a:t>
            </a:r>
            <a:r>
              <a:rPr lang="en-US" sz="2800" u="sng" dirty="0">
                <a:latin typeface="Times" pitchFamily="2" charset="0"/>
                <a:hlinkClick r:id="rId4"/>
              </a:rPr>
              <a:t>10.1177/1098300718806650</a:t>
            </a:r>
            <a:endParaRPr lang="en-US" sz="2800" dirty="0">
              <a:latin typeface="Times" pitchFamily="2" charset="0"/>
            </a:endParaRPr>
          </a:p>
        </p:txBody>
      </p:sp>
      <p:sp>
        <p:nvSpPr>
          <p:cNvPr id="59" name="Shape 59"/>
          <p:cNvSpPr/>
          <p:nvPr/>
        </p:nvSpPr>
        <p:spPr>
          <a:xfrm>
            <a:off x="15430075" y="5563500"/>
            <a:ext cx="13032000" cy="26447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r>
              <a:rPr lang="en-US" sz="2800" b="1" i="1" dirty="0">
                <a:latin typeface="Times" pitchFamily="2" charset="0"/>
              </a:rPr>
              <a:t> </a:t>
            </a:r>
            <a:r>
              <a:rPr lang="en-US" sz="2800" b="1" dirty="0">
                <a:latin typeface="Times" pitchFamily="2" charset="0"/>
              </a:rPr>
              <a:t>Internal Validity</a:t>
            </a:r>
            <a:endParaRPr lang="en-US" sz="2800" dirty="0">
              <a:latin typeface="Times" pitchFamily="2" charset="0"/>
            </a:endParaRPr>
          </a:p>
          <a:p>
            <a:r>
              <a:rPr lang="en-US" sz="2800" dirty="0">
                <a:latin typeface="Times" pitchFamily="2" charset="0"/>
              </a:rPr>
              <a:t>To increase internal validity multiple replications of the intervention on the behavior</a:t>
            </a:r>
          </a:p>
          <a:p>
            <a:r>
              <a:rPr lang="en-US" sz="2800" dirty="0">
                <a:latin typeface="Times" pitchFamily="2" charset="0"/>
              </a:rPr>
              <a:t>will be done. The study will conduct 2-minute data collection intervals for 15 periods for a total of 30 minutes. The withdrawal design (ABAB) will be conducted over a period of 5 weeks. 2 weeks of intervention and 2 weeks of baseline. The student will not be told she is being watched in order to increase internal validity.</a:t>
            </a:r>
          </a:p>
          <a:p>
            <a:r>
              <a:rPr lang="en-US" sz="2800" b="1" dirty="0">
                <a:latin typeface="Times" pitchFamily="2" charset="0"/>
              </a:rPr>
              <a:t> </a:t>
            </a:r>
            <a:endParaRPr lang="en-US" sz="2800" dirty="0">
              <a:latin typeface="Times" pitchFamily="2" charset="0"/>
            </a:endParaRPr>
          </a:p>
          <a:p>
            <a:r>
              <a:rPr lang="en-US" sz="2800" b="1" dirty="0">
                <a:latin typeface="Times" pitchFamily="2" charset="0"/>
              </a:rPr>
              <a:t>External Validity</a:t>
            </a:r>
            <a:endParaRPr lang="en-US" sz="2800" dirty="0">
              <a:latin typeface="Times" pitchFamily="2" charset="0"/>
            </a:endParaRPr>
          </a:p>
          <a:p>
            <a:r>
              <a:rPr lang="en-US" sz="2800" dirty="0">
                <a:latin typeface="Times" pitchFamily="2" charset="0"/>
              </a:rPr>
              <a:t>To increase external validity the study is generalizable and does not cost money. </a:t>
            </a:r>
          </a:p>
          <a:p>
            <a:r>
              <a:rPr lang="en-US" sz="2800" b="1" dirty="0">
                <a:latin typeface="Times" pitchFamily="2" charset="0"/>
              </a:rPr>
              <a:t> </a:t>
            </a:r>
            <a:endParaRPr lang="en-US" sz="2800" dirty="0">
              <a:latin typeface="Times" pitchFamily="2" charset="0"/>
            </a:endParaRPr>
          </a:p>
          <a:p>
            <a:r>
              <a:rPr lang="en-US" sz="2800" b="1" dirty="0">
                <a:latin typeface="Times" pitchFamily="2" charset="0"/>
              </a:rPr>
              <a:t>Social Validity</a:t>
            </a:r>
            <a:endParaRPr lang="en-US" sz="2800" dirty="0">
              <a:latin typeface="Times" pitchFamily="2" charset="0"/>
            </a:endParaRPr>
          </a:p>
          <a:p>
            <a:r>
              <a:rPr lang="en-US" sz="2800" dirty="0">
                <a:latin typeface="Times" pitchFamily="2" charset="0"/>
              </a:rPr>
              <a:t>To help understand the importance of this study three para educators, and the special education specialist will answer the following questions: Do you think this could be used for other students? Do you think the token economy was successful in increasing the student’s on-task behavior? Would you continue to use this intervention? </a:t>
            </a:r>
          </a:p>
          <a:p>
            <a:pPr lvl="0"/>
            <a:endParaRPr lang="en" sz="2800" b="1" dirty="0">
              <a:latin typeface="Lato"/>
              <a:ea typeface="Lato"/>
              <a:cs typeface="Lato"/>
              <a:sym typeface="Lato"/>
            </a:endParaRPr>
          </a:p>
          <a:p>
            <a:pPr lvl="0" algn="ctr"/>
            <a:r>
              <a:rPr lang="en" sz="2800" b="1" dirty="0">
                <a:latin typeface="Lato"/>
                <a:ea typeface="Lato"/>
                <a:cs typeface="Lato"/>
                <a:sym typeface="Lato"/>
              </a:rPr>
              <a:t>Results</a:t>
            </a:r>
          </a:p>
          <a:p>
            <a:pPr lvl="0" algn="ctr"/>
            <a:endParaRPr lang="en" sz="2800" b="1" dirty="0">
              <a:latin typeface="Lato"/>
              <a:ea typeface="Lato"/>
              <a:cs typeface="Lato"/>
              <a:sym typeface="Lato"/>
            </a:endParaRPr>
          </a:p>
          <a:p>
            <a:pPr lvl="0" algn="ctr"/>
            <a:endParaRPr lang="en" sz="2800" b="1" dirty="0">
              <a:latin typeface="Lato"/>
              <a:ea typeface="Lato"/>
              <a:cs typeface="Lato"/>
              <a:sym typeface="Lato"/>
            </a:endParaRPr>
          </a:p>
          <a:p>
            <a:pPr lvl="0"/>
            <a:r>
              <a:rPr lang="en" sz="2800" b="1" dirty="0">
                <a:latin typeface="Times" pitchFamily="2" charset="0"/>
                <a:ea typeface="Lato"/>
                <a:cs typeface="Lato"/>
                <a:sym typeface="Lato"/>
              </a:rPr>
              <a:t>Participant </a:t>
            </a:r>
          </a:p>
          <a:p>
            <a:pPr lvl="0"/>
            <a:r>
              <a:rPr lang="en-US" sz="2800" dirty="0">
                <a:latin typeface="Times" pitchFamily="2" charset="0"/>
              </a:rPr>
              <a:t>The data shows that verbal prompting and positive reinforcement have a positive impact on on-task behavior in the life skills classroom. The student engaged in on-task behavior for 80% of the class time when she knew she would be rewarded afterwards. When the intervention was removed, she would regress and engage in off-task behaviors for more than 60% of the class time </a:t>
            </a:r>
          </a:p>
          <a:p>
            <a:pPr lvl="0"/>
            <a:endParaRPr lang="en-US" sz="2800" dirty="0">
              <a:latin typeface="Times" pitchFamily="2" charset="0"/>
            </a:endParaRPr>
          </a:p>
          <a:p>
            <a:r>
              <a:rPr lang="en-US" sz="2800" dirty="0">
                <a:latin typeface="Times" pitchFamily="2" charset="0"/>
              </a:rPr>
              <a:t>Figure 1</a:t>
            </a:r>
          </a:p>
          <a:p>
            <a:r>
              <a:rPr lang="en-US" sz="2800" i="1" dirty="0">
                <a:latin typeface="Times" pitchFamily="2" charset="0"/>
              </a:rPr>
              <a:t>Increasing on task Behavior Through Verbal Prompting &amp; Positive Reinforcement </a:t>
            </a:r>
            <a:endParaRPr lang="en-US" sz="2800" dirty="0">
              <a:latin typeface="Times" pitchFamily="2" charset="0"/>
            </a:endParaRPr>
          </a:p>
          <a:p>
            <a:pPr lvl="0"/>
            <a:endParaRPr lang="en-US" sz="2800" dirty="0">
              <a:latin typeface="Times" pitchFamily="2" charset="0"/>
            </a:endParaRPr>
          </a:p>
          <a:p>
            <a:pPr lvl="0"/>
            <a:endParaRPr lang="en" sz="2800" b="1" dirty="0">
              <a:latin typeface="Times" pitchFamily="2" charset="0"/>
              <a:ea typeface="Lato"/>
              <a:cs typeface="Lato"/>
              <a:sym typeface="Lato"/>
            </a:endParaRPr>
          </a:p>
          <a:p>
            <a:pPr lvl="0"/>
            <a:endParaRPr lang="en" sz="2800" b="1" dirty="0">
              <a:latin typeface="Lato"/>
              <a:ea typeface="Lato"/>
              <a:cs typeface="Lato"/>
              <a:sym typeface="Lato"/>
            </a:endParaRPr>
          </a:p>
          <a:p>
            <a:pPr lvl="0"/>
            <a:endParaRPr lang="en"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r>
              <a:rPr lang="en-US" sz="2800" i="1" dirty="0">
                <a:latin typeface="Times" pitchFamily="2" charset="0"/>
              </a:rPr>
              <a:t>Note. </a:t>
            </a:r>
            <a:r>
              <a:rPr lang="en-US" sz="2800" dirty="0">
                <a:latin typeface="Times" pitchFamily="2" charset="0"/>
              </a:rPr>
              <a:t>All verbal prompting &amp; reinforcement was done through virtual learning. Baseline included visual prompt, which was a part of the student’s normal daily routine. Intervention included verbal prompting in each intervention session and student was positively reinforced at the end of the week. </a:t>
            </a: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r>
              <a:rPr lang="en-US" sz="2800" b="1" dirty="0">
                <a:latin typeface="Times" pitchFamily="2" charset="0"/>
              </a:rPr>
              <a:t>Figure 2</a:t>
            </a:r>
            <a:endParaRPr lang="en-US" sz="2800" dirty="0">
              <a:latin typeface="Times" pitchFamily="2" charset="0"/>
            </a:endParaRPr>
          </a:p>
          <a:p>
            <a:r>
              <a:rPr lang="en-US" sz="2800" i="1" dirty="0">
                <a:latin typeface="Times" pitchFamily="2" charset="0"/>
              </a:rPr>
              <a:t>Observation Sheet Used to Record Off-Task Behaviors in Baseline and Intervention Phases. </a:t>
            </a:r>
            <a:endParaRPr lang="en-US" sz="2800" dirty="0">
              <a:latin typeface="Times" pitchFamily="2" charset="0"/>
            </a:endParaRPr>
          </a:p>
          <a:p>
            <a:pPr lvl="0"/>
            <a:endParaRPr lang="en" sz="2800" b="1" dirty="0">
              <a:latin typeface="Times" pitchFamily="2" charset="0"/>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a:p>
            <a:pPr lvl="0"/>
            <a:endParaRPr lang="en" sz="2800" b="1" dirty="0">
              <a:latin typeface="Lato"/>
              <a:ea typeface="Lato"/>
              <a:cs typeface="Lato"/>
              <a:sym typeface="Lato"/>
            </a:endParaRPr>
          </a:p>
        </p:txBody>
      </p:sp>
      <p:sp>
        <p:nvSpPr>
          <p:cNvPr id="60" name="Shape 60"/>
          <p:cNvSpPr/>
          <p:nvPr/>
        </p:nvSpPr>
        <p:spPr>
          <a:xfrm>
            <a:off x="1351722" y="30413739"/>
            <a:ext cx="12783900" cy="1743008"/>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4800" dirty="0">
                <a:latin typeface="Times" pitchFamily="2" charset="0"/>
                <a:ea typeface="Lato"/>
                <a:cs typeface="Lato"/>
                <a:sym typeface="Lato"/>
              </a:rPr>
              <a:t>    Brisceida Catherine </a:t>
            </a:r>
          </a:p>
          <a:p>
            <a:pPr lvl="0">
              <a:spcBef>
                <a:spcPts val="0"/>
              </a:spcBef>
              <a:buNone/>
            </a:pPr>
            <a:r>
              <a:rPr lang="en" sz="4800" dirty="0">
                <a:latin typeface="Times" pitchFamily="2" charset="0"/>
                <a:ea typeface="Lato"/>
                <a:cs typeface="Lato"/>
                <a:sym typeface="Lato"/>
              </a:rPr>
              <a:t>       Santos-Beltran</a:t>
            </a:r>
          </a:p>
        </p:txBody>
      </p:sp>
      <p:pic>
        <p:nvPicPr>
          <p:cNvPr id="61" name="Shape 61" descr="HSU_wordMark_stacked_2Color.png"/>
          <p:cNvPicPr preferRelativeResize="0"/>
          <p:nvPr/>
        </p:nvPicPr>
        <p:blipFill>
          <a:blip r:embed="rId5">
            <a:alphaModFix/>
          </a:blip>
          <a:stretch>
            <a:fillRect/>
          </a:stretch>
        </p:blipFill>
        <p:spPr>
          <a:xfrm>
            <a:off x="7832035" y="30413739"/>
            <a:ext cx="5748455" cy="1596861"/>
          </a:xfrm>
          <a:prstGeom prst="rect">
            <a:avLst/>
          </a:prstGeom>
          <a:noFill/>
          <a:ln>
            <a:noFill/>
          </a:ln>
        </p:spPr>
      </p:pic>
      <p:sp>
        <p:nvSpPr>
          <p:cNvPr id="62" name="Shape 62"/>
          <p:cNvSpPr/>
          <p:nvPr/>
        </p:nvSpPr>
        <p:spPr>
          <a:xfrm>
            <a:off x="29635800" y="5625250"/>
            <a:ext cx="13032000" cy="16399864"/>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r>
              <a:rPr lang="en" sz="2800" b="1" dirty="0">
                <a:latin typeface="Lato"/>
                <a:ea typeface="Lato"/>
                <a:cs typeface="Lato"/>
                <a:sym typeface="Lato"/>
              </a:rPr>
              <a:t>Social Validity</a:t>
            </a:r>
          </a:p>
          <a:p>
            <a:r>
              <a:rPr lang="en-US" sz="2800" dirty="0">
                <a:latin typeface="Times" pitchFamily="2" charset="0"/>
              </a:rPr>
              <a:t>To determine social validity of the experiment, the researcher had the special education specialist and the para educator complete a survey with 4 questions. As seen in </a:t>
            </a:r>
            <a:r>
              <a:rPr lang="en-US" sz="2800" i="1" dirty="0">
                <a:latin typeface="Times" pitchFamily="2" charset="0"/>
              </a:rPr>
              <a:t>Figure 3</a:t>
            </a:r>
            <a:r>
              <a:rPr lang="en-US" sz="2800" dirty="0">
                <a:latin typeface="Times" pitchFamily="2" charset="0"/>
              </a:rPr>
              <a:t>, both the teacher and the para educator believe the intervention to be effective in increasing the participant’s on-task performance in the virtual classroom setting.</a:t>
            </a: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endParaRPr lang="en-US" sz="2800" dirty="0">
              <a:latin typeface="Times" pitchFamily="2" charset="0"/>
            </a:endParaRPr>
          </a:p>
          <a:p>
            <a:r>
              <a:rPr lang="en-US" sz="2800" i="1" dirty="0">
                <a:latin typeface="Times" pitchFamily="2" charset="0"/>
              </a:rPr>
              <a:t>Note.</a:t>
            </a:r>
            <a:r>
              <a:rPr lang="en-US" sz="2800" dirty="0">
                <a:latin typeface="Times" pitchFamily="2" charset="0"/>
              </a:rPr>
              <a:t> Both the special education specialist and the para educator filled out this questionnaire. They both responded with “strongly agree” in all areas, as shown in </a:t>
            </a:r>
            <a:r>
              <a:rPr lang="en-US" sz="2800" i="1" dirty="0">
                <a:latin typeface="Times" pitchFamily="2" charset="0"/>
              </a:rPr>
              <a:t>Figure </a:t>
            </a:r>
            <a:r>
              <a:rPr lang="en-US" sz="2800" dirty="0">
                <a:latin typeface="Times" pitchFamily="2" charset="0"/>
              </a:rPr>
              <a:t>3.</a:t>
            </a:r>
          </a:p>
          <a:p>
            <a:endParaRPr lang="en-US" sz="2800" dirty="0">
              <a:latin typeface="Times" pitchFamily="2" charset="0"/>
            </a:endParaRPr>
          </a:p>
          <a:p>
            <a:endParaRPr lang="en-US" sz="2800" dirty="0">
              <a:latin typeface="Times" pitchFamily="2" charset="0"/>
            </a:endParaRPr>
          </a:p>
          <a:p>
            <a:pPr algn="ctr"/>
            <a:r>
              <a:rPr lang="en-US" sz="2800" b="1" dirty="0">
                <a:latin typeface="Times" pitchFamily="2" charset="0"/>
              </a:rPr>
              <a:t>Discussion</a:t>
            </a:r>
          </a:p>
          <a:p>
            <a:r>
              <a:rPr lang="en-US" sz="2800" dirty="0">
                <a:latin typeface="Times" pitchFamily="2" charset="0"/>
              </a:rPr>
              <a:t>	According to the article “Brief Prompting to Improve Classroom Behavior: A First-Pass Intervention Option,” verbal prompting and positive reinforcement are well established evidence-based practices that have been successfully used to increase desired behavior in children who experience Autism. Children with disabilities benefit from evidence-based practices like verbal prompting and positive reinforcement because they are considered to be the easiest to fade (</a:t>
            </a:r>
            <a:r>
              <a:rPr lang="en-US" sz="2800" dirty="0" err="1">
                <a:latin typeface="Times" pitchFamily="2" charset="0"/>
              </a:rPr>
              <a:t>Narozanick</a:t>
            </a:r>
            <a:r>
              <a:rPr lang="en-US" sz="2800" dirty="0">
                <a:latin typeface="Times" pitchFamily="2" charset="0"/>
              </a:rPr>
              <a:t>, Kwang-Sun. 2018). This means verbal prompting are steps towards teaching children desired outcomes, not permanent solutions. Although the results stated that the intervention showed to positively impact the student, further research should dive into the sustainability of these evidence-based practices in adults with Autism. The limitations to this study were the following: number of participants, length of the study and student’s sleep cycle. The number of participants fails to represent the population. The length of the study could have been longer to ensure that the trend was accurate. The student sleep cycle played a role in Intervention A, when the participant was moving from homes. </a:t>
            </a:r>
          </a:p>
          <a:p>
            <a:endParaRPr lang="en" sz="2800" b="1" dirty="0">
              <a:latin typeface="Lato"/>
              <a:ea typeface="Lato"/>
              <a:cs typeface="Lato"/>
              <a:sym typeface="Lato"/>
            </a:endParaRPr>
          </a:p>
          <a:p>
            <a:pPr lvl="0"/>
            <a:endParaRPr lang="en" sz="2800" b="1" dirty="0">
              <a:latin typeface="Lato"/>
              <a:ea typeface="Lato"/>
              <a:cs typeface="Lato"/>
              <a:sym typeface="Lato"/>
            </a:endParaRPr>
          </a:p>
        </p:txBody>
      </p:sp>
      <p:sp>
        <p:nvSpPr>
          <p:cNvPr id="63" name="Shape 63"/>
          <p:cNvSpPr txBox="1"/>
          <p:nvPr/>
        </p:nvSpPr>
        <p:spPr>
          <a:xfrm>
            <a:off x="1649100" y="1030175"/>
            <a:ext cx="41018700" cy="3297600"/>
          </a:xfrm>
          <a:prstGeom prst="rect">
            <a:avLst/>
          </a:prstGeom>
          <a:noFill/>
          <a:ln>
            <a:noFill/>
          </a:ln>
        </p:spPr>
        <p:txBody>
          <a:bodyPr lIns="91425" tIns="91425" rIns="91425" bIns="91425" anchor="t" anchorCtr="0">
            <a:noAutofit/>
          </a:bodyPr>
          <a:lstStyle/>
          <a:p>
            <a:pPr algn="ctr"/>
            <a:r>
              <a:rPr lang="en-US" sz="7200" b="1" dirty="0">
                <a:solidFill>
                  <a:schemeClr val="bg1"/>
                </a:solidFill>
              </a:rPr>
              <a:t>Behavior Through Verbal Prompting &amp; Positive Reinforcement</a:t>
            </a:r>
            <a:r>
              <a:rPr lang="en-US" sz="7200" dirty="0">
                <a:solidFill>
                  <a:schemeClr val="bg1"/>
                </a:solidFill>
              </a:rPr>
              <a:t>,</a:t>
            </a:r>
          </a:p>
          <a:p>
            <a:pPr lvl="0" algn="ctr"/>
            <a:r>
              <a:rPr lang="en-US" sz="7200" b="1" dirty="0">
                <a:solidFill>
                  <a:schemeClr val="bg1"/>
                </a:solidFill>
              </a:rPr>
              <a:t>Increasing on-task</a:t>
            </a:r>
            <a:endParaRPr lang="en" sz="7200" dirty="0">
              <a:solidFill>
                <a:schemeClr val="bg1"/>
              </a:solidFill>
              <a:latin typeface="Hammersmith One"/>
              <a:ea typeface="Hammersmith One"/>
              <a:cs typeface="Hammersmith One"/>
              <a:sym typeface="Hammersmith One"/>
            </a:endParaRPr>
          </a:p>
          <a:p>
            <a:pPr lvl="0" algn="ctr">
              <a:spcBef>
                <a:spcPts val="0"/>
              </a:spcBef>
              <a:buNone/>
            </a:pPr>
            <a:r>
              <a:rPr lang="en" sz="6000" dirty="0">
                <a:solidFill>
                  <a:srgbClr val="FFFFFF"/>
                </a:solidFill>
                <a:latin typeface="Hammersmith One"/>
                <a:ea typeface="Hammersmith One"/>
                <a:cs typeface="Hammersmith One"/>
                <a:sym typeface="Hammersmith One"/>
              </a:rPr>
              <a:t>Brisceida Catherine Santos-Beltran</a:t>
            </a:r>
          </a:p>
        </p:txBody>
      </p:sp>
      <p:graphicFrame>
        <p:nvGraphicFramePr>
          <p:cNvPr id="24" name="Chart 23">
            <a:extLst>
              <a:ext uri="{FF2B5EF4-FFF2-40B4-BE49-F238E27FC236}">
                <a16:creationId xmlns:a16="http://schemas.microsoft.com/office/drawing/2014/main" id="{2F7B9888-EAC2-C348-92C6-E9E37DAAADC0}"/>
              </a:ext>
            </a:extLst>
          </p:cNvPr>
          <p:cNvGraphicFramePr/>
          <p:nvPr>
            <p:extLst>
              <p:ext uri="{D42A27DB-BD31-4B8C-83A1-F6EECF244321}">
                <p14:modId xmlns:p14="http://schemas.microsoft.com/office/powerpoint/2010/main" val="2098899913"/>
              </p:ext>
            </p:extLst>
          </p:nvPr>
        </p:nvGraphicFramePr>
        <p:xfrm>
          <a:off x="15727453" y="17117492"/>
          <a:ext cx="12221382" cy="534494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Table 9">
            <a:extLst>
              <a:ext uri="{FF2B5EF4-FFF2-40B4-BE49-F238E27FC236}">
                <a16:creationId xmlns:a16="http://schemas.microsoft.com/office/drawing/2014/main" id="{61F399ED-FEFB-E649-BB96-669CEC6A6094}"/>
              </a:ext>
            </a:extLst>
          </p:cNvPr>
          <p:cNvGraphicFramePr>
            <a:graphicFrameLocks noGrp="1"/>
          </p:cNvGraphicFramePr>
          <p:nvPr>
            <p:extLst>
              <p:ext uri="{D42A27DB-BD31-4B8C-83A1-F6EECF244321}">
                <p14:modId xmlns:p14="http://schemas.microsoft.com/office/powerpoint/2010/main" val="347686675"/>
              </p:ext>
            </p:extLst>
          </p:nvPr>
        </p:nvGraphicFramePr>
        <p:xfrm>
          <a:off x="16282585" y="26132670"/>
          <a:ext cx="10226167" cy="3844775"/>
        </p:xfrm>
        <a:graphic>
          <a:graphicData uri="http://schemas.openxmlformats.org/drawingml/2006/table">
            <a:tbl>
              <a:tblPr firstRow="1" firstCol="1" bandRow="1">
                <a:tableStyleId>{3C2FFA5D-87B4-456A-9821-1D502468CF0F}</a:tableStyleId>
              </a:tblPr>
              <a:tblGrid>
                <a:gridCol w="1704361">
                  <a:extLst>
                    <a:ext uri="{9D8B030D-6E8A-4147-A177-3AD203B41FA5}">
                      <a16:colId xmlns:a16="http://schemas.microsoft.com/office/drawing/2014/main" val="2499536762"/>
                    </a:ext>
                  </a:extLst>
                </a:gridCol>
                <a:gridCol w="1704361">
                  <a:extLst>
                    <a:ext uri="{9D8B030D-6E8A-4147-A177-3AD203B41FA5}">
                      <a16:colId xmlns:a16="http://schemas.microsoft.com/office/drawing/2014/main" val="928351273"/>
                    </a:ext>
                  </a:extLst>
                </a:gridCol>
                <a:gridCol w="1622915">
                  <a:extLst>
                    <a:ext uri="{9D8B030D-6E8A-4147-A177-3AD203B41FA5}">
                      <a16:colId xmlns:a16="http://schemas.microsoft.com/office/drawing/2014/main" val="3608270121"/>
                    </a:ext>
                  </a:extLst>
                </a:gridCol>
                <a:gridCol w="1785808">
                  <a:extLst>
                    <a:ext uri="{9D8B030D-6E8A-4147-A177-3AD203B41FA5}">
                      <a16:colId xmlns:a16="http://schemas.microsoft.com/office/drawing/2014/main" val="1406272229"/>
                    </a:ext>
                  </a:extLst>
                </a:gridCol>
                <a:gridCol w="1704361">
                  <a:extLst>
                    <a:ext uri="{9D8B030D-6E8A-4147-A177-3AD203B41FA5}">
                      <a16:colId xmlns:a16="http://schemas.microsoft.com/office/drawing/2014/main" val="1113739414"/>
                    </a:ext>
                  </a:extLst>
                </a:gridCol>
                <a:gridCol w="1704361">
                  <a:extLst>
                    <a:ext uri="{9D8B030D-6E8A-4147-A177-3AD203B41FA5}">
                      <a16:colId xmlns:a16="http://schemas.microsoft.com/office/drawing/2014/main" val="1670954338"/>
                    </a:ext>
                  </a:extLst>
                </a:gridCol>
              </a:tblGrid>
              <a:tr h="0">
                <a:tc rowSpan="2">
                  <a:txBody>
                    <a:bodyPr/>
                    <a:lstStyle/>
                    <a:p>
                      <a:pPr marL="0" marR="0">
                        <a:lnSpc>
                          <a:spcPct val="107000"/>
                        </a:lnSpc>
                        <a:spcBef>
                          <a:spcPts val="0"/>
                        </a:spcBef>
                        <a:spcAft>
                          <a:spcPts val="0"/>
                        </a:spcAft>
                      </a:pPr>
                      <a:r>
                        <a:rPr lang="en-US" sz="1800" dirty="0">
                          <a:effectLst/>
                        </a:rPr>
                        <a:t>Date</a:t>
                      </a:r>
                      <a:endParaRPr lang="en-US" sz="1800" dirty="0">
                        <a:effectLst/>
                        <a:latin typeface="Times New Roman" panose="02020603050405020304" pitchFamily="18" charset="0"/>
                        <a:ea typeface="Times New Roman" panose="02020603050405020304" pitchFamily="18" charset="0"/>
                      </a:endParaRPr>
                    </a:p>
                  </a:txBody>
                  <a:tcPr marL="63500" marR="63500" marT="63500" marB="63500" anchor="b"/>
                </a:tc>
                <a:tc gridSpan="3">
                  <a:txBody>
                    <a:bodyPr/>
                    <a:lstStyle/>
                    <a:p>
                      <a:pPr marL="0" marR="0" algn="ctr">
                        <a:lnSpc>
                          <a:spcPct val="107000"/>
                        </a:lnSpc>
                        <a:spcBef>
                          <a:spcPts val="0"/>
                        </a:spcBef>
                        <a:spcAft>
                          <a:spcPts val="0"/>
                        </a:spcAft>
                      </a:pPr>
                      <a:r>
                        <a:rPr lang="en-US" sz="1800" dirty="0">
                          <a:effectLst/>
                        </a:rPr>
                        <a:t>Off-Topic Behavior</a:t>
                      </a:r>
                      <a:endParaRPr lang="en-US" sz="1800" dirty="0">
                        <a:effectLst/>
                        <a:latin typeface="Times New Roman" panose="02020603050405020304" pitchFamily="18" charset="0"/>
                        <a:ea typeface="Times New Roman" panose="02020603050405020304" pitchFamily="18" charset="0"/>
                      </a:endParaRPr>
                    </a:p>
                  </a:txBody>
                  <a:tcPr marL="63500" marR="63500" marT="63500" marB="63500"/>
                </a:tc>
                <a:tc hMerge="1">
                  <a:txBody>
                    <a:bodyPr/>
                    <a:lstStyle/>
                    <a:p>
                      <a:endParaRPr lang="en-US"/>
                    </a:p>
                  </a:txBody>
                  <a:tcPr/>
                </a:tc>
                <a:tc hMerge="1">
                  <a:txBody>
                    <a:bodyPr/>
                    <a:lstStyle/>
                    <a:p>
                      <a:endParaRPr lang="en-US"/>
                    </a:p>
                  </a:txBody>
                  <a:tcPr/>
                </a:tc>
                <a:tc rowSpan="2">
                  <a:txBody>
                    <a:bodyPr/>
                    <a:lstStyle/>
                    <a:p>
                      <a:pPr marL="0" marR="0" algn="ctr">
                        <a:lnSpc>
                          <a:spcPct val="107000"/>
                        </a:lnSpc>
                        <a:spcBef>
                          <a:spcPts val="0"/>
                        </a:spcBef>
                        <a:spcAft>
                          <a:spcPts val="0"/>
                        </a:spcAft>
                      </a:pPr>
                      <a:r>
                        <a:rPr lang="en-US" sz="1800" dirty="0">
                          <a:effectLst/>
                        </a:rPr>
                        <a:t>Research Assistant (RA) Comments</a:t>
                      </a:r>
                      <a:endParaRPr lang="en-US" sz="1800" dirty="0">
                        <a:effectLst/>
                        <a:latin typeface="Times New Roman" panose="02020603050405020304" pitchFamily="18" charset="0"/>
                        <a:ea typeface="Times New Roman" panose="02020603050405020304" pitchFamily="18" charset="0"/>
                      </a:endParaRPr>
                    </a:p>
                  </a:txBody>
                  <a:tcPr marL="63500" marR="63500" marT="63500" marB="63500" anchor="b"/>
                </a:tc>
                <a:tc rowSpan="2">
                  <a:txBody>
                    <a:bodyPr/>
                    <a:lstStyle/>
                    <a:p>
                      <a:pPr marL="0" marR="0">
                        <a:lnSpc>
                          <a:spcPct val="107000"/>
                        </a:lnSpc>
                        <a:spcBef>
                          <a:spcPts val="0"/>
                        </a:spcBef>
                        <a:spcAft>
                          <a:spcPts val="0"/>
                        </a:spcAft>
                      </a:pPr>
                      <a:r>
                        <a:rPr lang="en-US" sz="1800" dirty="0">
                          <a:effectLst/>
                        </a:rPr>
                        <a:t>RA Initials</a:t>
                      </a:r>
                      <a:endParaRPr lang="en-US" sz="1800" dirty="0">
                        <a:effectLst/>
                        <a:latin typeface="Times New Roman" panose="02020603050405020304" pitchFamily="18" charset="0"/>
                        <a:ea typeface="Times New Roman" panose="02020603050405020304" pitchFamily="18" charset="0"/>
                      </a:endParaRPr>
                    </a:p>
                  </a:txBody>
                  <a:tcPr marL="63500" marR="63500" marT="63500" marB="63500" anchor="b"/>
                </a:tc>
                <a:extLst>
                  <a:ext uri="{0D108BD9-81ED-4DB2-BD59-A6C34878D82A}">
                    <a16:rowId xmlns:a16="http://schemas.microsoft.com/office/drawing/2014/main" val="629693192"/>
                  </a:ext>
                </a:extLst>
              </a:tr>
              <a:tr h="890544">
                <a:tc vMerge="1">
                  <a:txBody>
                    <a:bodyPr/>
                    <a:lstStyle/>
                    <a:p>
                      <a:endParaRPr lang="en-US"/>
                    </a:p>
                  </a:txBody>
                  <a:tcPr/>
                </a:tc>
                <a:tc>
                  <a:txBody>
                    <a:bodyPr/>
                    <a:lstStyle/>
                    <a:p>
                      <a:pPr marL="0" marR="0">
                        <a:lnSpc>
                          <a:spcPct val="107000"/>
                        </a:lnSpc>
                        <a:spcBef>
                          <a:spcPts val="0"/>
                        </a:spcBef>
                        <a:spcAft>
                          <a:spcPts val="0"/>
                        </a:spcAft>
                      </a:pPr>
                      <a:r>
                        <a:rPr lang="en-US" sz="1800" dirty="0">
                          <a:effectLst/>
                        </a:rPr>
                        <a:t>Eye’s off-screen (more than 1 min.)</a:t>
                      </a:r>
                      <a:endParaRPr lang="en-US" sz="1800" dirty="0">
                        <a:effectLst/>
                        <a:latin typeface="Times New Roman" panose="02020603050405020304" pitchFamily="18" charset="0"/>
                        <a:ea typeface="Times New Roman" panose="02020603050405020304" pitchFamily="18" charset="0"/>
                      </a:endParaRPr>
                    </a:p>
                  </a:txBody>
                  <a:tcPr marL="63500" marR="63500" marT="63500" marB="63500"/>
                </a:tc>
                <a:tc>
                  <a:txBody>
                    <a:bodyPr/>
                    <a:lstStyle/>
                    <a:p>
                      <a:pPr marL="0" marR="0">
                        <a:lnSpc>
                          <a:spcPct val="107000"/>
                        </a:lnSpc>
                        <a:spcBef>
                          <a:spcPts val="0"/>
                        </a:spcBef>
                        <a:spcAft>
                          <a:spcPts val="0"/>
                        </a:spcAft>
                      </a:pPr>
                      <a:r>
                        <a:rPr lang="en-US" sz="1800" dirty="0">
                          <a:effectLst/>
                        </a:rPr>
                        <a:t>Off-topic Conversations</a:t>
                      </a:r>
                      <a:endParaRPr lang="en-US" sz="1800" dirty="0">
                        <a:effectLst/>
                        <a:latin typeface="Times New Roman" panose="02020603050405020304" pitchFamily="18" charset="0"/>
                        <a:ea typeface="Times New Roman" panose="02020603050405020304" pitchFamily="18" charset="0"/>
                      </a:endParaRPr>
                    </a:p>
                  </a:txBody>
                  <a:tcPr marL="63500" marR="63500" marT="63500" marB="63500"/>
                </a:tc>
                <a:tc>
                  <a:txBody>
                    <a:bodyPr/>
                    <a:lstStyle/>
                    <a:p>
                      <a:pPr marL="0" marR="0">
                        <a:lnSpc>
                          <a:spcPct val="107000"/>
                        </a:lnSpc>
                        <a:spcBef>
                          <a:spcPts val="0"/>
                        </a:spcBef>
                        <a:spcAft>
                          <a:spcPts val="0"/>
                        </a:spcAft>
                      </a:pPr>
                      <a:r>
                        <a:rPr lang="en-US" sz="1800" dirty="0">
                          <a:effectLst/>
                        </a:rPr>
                        <a:t>Turning off camera</a:t>
                      </a:r>
                      <a:endParaRPr lang="en-US" sz="1800" dirty="0">
                        <a:effectLst/>
                        <a:latin typeface="Times New Roman" panose="02020603050405020304" pitchFamily="18" charset="0"/>
                        <a:ea typeface="Times New Roman" panose="02020603050405020304" pitchFamily="18" charset="0"/>
                      </a:endParaRPr>
                    </a:p>
                  </a:txBody>
                  <a:tcPr marL="63500" marR="63500" marT="63500" marB="6350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593468823"/>
                  </a:ext>
                </a:extLst>
              </a:tr>
              <a:tr h="818994">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dirty="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dirty="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extLst>
                  <a:ext uri="{0D108BD9-81ED-4DB2-BD59-A6C34878D82A}">
                    <a16:rowId xmlns:a16="http://schemas.microsoft.com/office/drawing/2014/main" val="18115960"/>
                  </a:ext>
                </a:extLst>
              </a:tr>
              <a:tr h="818994">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dirty="0">
                        <a:effectLst/>
                        <a:latin typeface="Calibri" panose="020F0502020204030204" pitchFamily="34" charset="0"/>
                      </a:endParaRPr>
                    </a:p>
                  </a:txBody>
                  <a:tcPr marL="63500" marR="63500" marT="63500" marB="63500"/>
                </a:tc>
                <a:tc>
                  <a:txBody>
                    <a:bodyPr/>
                    <a:lstStyle/>
                    <a:p>
                      <a:pPr>
                        <a:lnSpc>
                          <a:spcPct val="107000"/>
                        </a:lnSpc>
                      </a:pPr>
                      <a:endParaRPr lang="en-US" sz="1100" dirty="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extLst>
                  <a:ext uri="{0D108BD9-81ED-4DB2-BD59-A6C34878D82A}">
                    <a16:rowId xmlns:a16="http://schemas.microsoft.com/office/drawing/2014/main" val="228711077"/>
                  </a:ext>
                </a:extLst>
              </a:tr>
              <a:tr h="818994">
                <a:tc>
                  <a:txBody>
                    <a:bodyPr/>
                    <a:lstStyle/>
                    <a:p>
                      <a:pPr>
                        <a:lnSpc>
                          <a:spcPct val="107000"/>
                        </a:lnSpc>
                      </a:pPr>
                      <a:endParaRPr lang="en-US" sz="1100" dirty="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a:effectLst/>
                        <a:latin typeface="Calibri" panose="020F0502020204030204" pitchFamily="34" charset="0"/>
                      </a:endParaRPr>
                    </a:p>
                  </a:txBody>
                  <a:tcPr marL="63500" marR="63500" marT="63500" marB="63500"/>
                </a:tc>
                <a:tc>
                  <a:txBody>
                    <a:bodyPr/>
                    <a:lstStyle/>
                    <a:p>
                      <a:pPr>
                        <a:lnSpc>
                          <a:spcPct val="107000"/>
                        </a:lnSpc>
                      </a:pPr>
                      <a:endParaRPr lang="en-US" sz="1100" dirty="0">
                        <a:effectLst/>
                        <a:latin typeface="Calibri" panose="020F0502020204030204" pitchFamily="34" charset="0"/>
                      </a:endParaRPr>
                    </a:p>
                  </a:txBody>
                  <a:tcPr marL="63500" marR="63500" marT="63500" marB="63500"/>
                </a:tc>
                <a:extLst>
                  <a:ext uri="{0D108BD9-81ED-4DB2-BD59-A6C34878D82A}">
                    <a16:rowId xmlns:a16="http://schemas.microsoft.com/office/drawing/2014/main" val="3043545762"/>
                  </a:ext>
                </a:extLst>
              </a:tr>
            </a:tbl>
          </a:graphicData>
        </a:graphic>
      </p:graphicFrame>
      <p:graphicFrame>
        <p:nvGraphicFramePr>
          <p:cNvPr id="11" name="Table 10">
            <a:extLst>
              <a:ext uri="{FF2B5EF4-FFF2-40B4-BE49-F238E27FC236}">
                <a16:creationId xmlns:a16="http://schemas.microsoft.com/office/drawing/2014/main" id="{A393F36B-5C45-594F-B68E-7316FA33353C}"/>
              </a:ext>
            </a:extLst>
          </p:cNvPr>
          <p:cNvGraphicFramePr>
            <a:graphicFrameLocks noGrp="1"/>
          </p:cNvGraphicFramePr>
          <p:nvPr>
            <p:extLst>
              <p:ext uri="{D42A27DB-BD31-4B8C-83A1-F6EECF244321}">
                <p14:modId xmlns:p14="http://schemas.microsoft.com/office/powerpoint/2010/main" val="3333572333"/>
              </p:ext>
            </p:extLst>
          </p:nvPr>
        </p:nvGraphicFramePr>
        <p:xfrm>
          <a:off x="30311660" y="7998300"/>
          <a:ext cx="10717068" cy="3729875"/>
        </p:xfrm>
        <a:graphic>
          <a:graphicData uri="http://schemas.openxmlformats.org/drawingml/2006/table">
            <a:tbl>
              <a:tblPr firstRow="1" firstCol="1" bandRow="1">
                <a:tableStyleId>{5C22544A-7EE6-4342-B048-85BDC9FD1C3A}</a:tableStyleId>
              </a:tblPr>
              <a:tblGrid>
                <a:gridCol w="1785796">
                  <a:extLst>
                    <a:ext uri="{9D8B030D-6E8A-4147-A177-3AD203B41FA5}">
                      <a16:colId xmlns:a16="http://schemas.microsoft.com/office/drawing/2014/main" val="1979463879"/>
                    </a:ext>
                  </a:extLst>
                </a:gridCol>
                <a:gridCol w="1785796">
                  <a:extLst>
                    <a:ext uri="{9D8B030D-6E8A-4147-A177-3AD203B41FA5}">
                      <a16:colId xmlns:a16="http://schemas.microsoft.com/office/drawing/2014/main" val="378130001"/>
                    </a:ext>
                  </a:extLst>
                </a:gridCol>
                <a:gridCol w="1785796">
                  <a:extLst>
                    <a:ext uri="{9D8B030D-6E8A-4147-A177-3AD203B41FA5}">
                      <a16:colId xmlns:a16="http://schemas.microsoft.com/office/drawing/2014/main" val="3162436581"/>
                    </a:ext>
                  </a:extLst>
                </a:gridCol>
                <a:gridCol w="1928747">
                  <a:extLst>
                    <a:ext uri="{9D8B030D-6E8A-4147-A177-3AD203B41FA5}">
                      <a16:colId xmlns:a16="http://schemas.microsoft.com/office/drawing/2014/main" val="2627294712"/>
                    </a:ext>
                  </a:extLst>
                </a:gridCol>
                <a:gridCol w="1643991">
                  <a:extLst>
                    <a:ext uri="{9D8B030D-6E8A-4147-A177-3AD203B41FA5}">
                      <a16:colId xmlns:a16="http://schemas.microsoft.com/office/drawing/2014/main" val="52006360"/>
                    </a:ext>
                  </a:extLst>
                </a:gridCol>
                <a:gridCol w="1786942">
                  <a:extLst>
                    <a:ext uri="{9D8B030D-6E8A-4147-A177-3AD203B41FA5}">
                      <a16:colId xmlns:a16="http://schemas.microsoft.com/office/drawing/2014/main" val="2042300181"/>
                    </a:ext>
                  </a:extLst>
                </a:gridCol>
              </a:tblGrid>
              <a:tr h="621646">
                <a:tc>
                  <a:txBody>
                    <a:bodyPr/>
                    <a:lstStyle/>
                    <a:p>
                      <a:pPr marL="0" marR="0">
                        <a:spcBef>
                          <a:spcPts val="0"/>
                        </a:spcBef>
                        <a:spcAft>
                          <a:spcPts val="1200"/>
                        </a:spcAft>
                      </a:pPr>
                      <a:r>
                        <a:rPr lang="en-US" sz="1200" cap="all">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1200"/>
                        </a:spcAft>
                      </a:pPr>
                      <a:r>
                        <a:rPr lang="en-US" sz="1000" cap="all">
                          <a:effectLst/>
                        </a:rPr>
                        <a:t>Strongly </a:t>
                      </a:r>
                      <a:endParaRPr lang="en-US" sz="1100">
                        <a:effectLst/>
                      </a:endParaRPr>
                    </a:p>
                    <a:p>
                      <a:pPr>
                        <a:spcAft>
                          <a:spcPts val="1200"/>
                        </a:spcAft>
                      </a:pPr>
                      <a:r>
                        <a:rPr lang="en-US" sz="1000" cap="all">
                          <a:effectLst/>
                        </a:rPr>
                        <a:t>Agree</a:t>
                      </a:r>
                      <a:endParaRPr lang="en-US" sz="1100">
                        <a:effectLst/>
                        <a:latin typeface="Calibri" panose="020F0502020204030204" pitchFamily="34" charset="0"/>
                      </a:endParaRPr>
                    </a:p>
                  </a:txBody>
                  <a:tcPr marL="68580" marR="68580" marT="0" marB="0"/>
                </a:tc>
                <a:tc>
                  <a:txBody>
                    <a:bodyPr/>
                    <a:lstStyle/>
                    <a:p>
                      <a:pPr marL="0" marR="0">
                        <a:spcBef>
                          <a:spcPts val="0"/>
                        </a:spcBef>
                        <a:spcAft>
                          <a:spcPts val="1200"/>
                        </a:spcAft>
                      </a:pPr>
                      <a:r>
                        <a:rPr lang="en-US" sz="1000" cap="all">
                          <a:effectLst/>
                        </a:rPr>
                        <a:t>Agree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000" cap="all">
                          <a:effectLst/>
                        </a:rPr>
                        <a:t>Nuetral</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000" cap="all">
                          <a:effectLst/>
                        </a:rPr>
                        <a:t>Disagree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1200"/>
                        </a:spcAft>
                      </a:pPr>
                      <a:r>
                        <a:rPr lang="en-US" sz="1000" cap="all">
                          <a:effectLst/>
                        </a:rPr>
                        <a:t>Strongly</a:t>
                      </a:r>
                      <a:endParaRPr lang="en-US" sz="1100">
                        <a:effectLst/>
                      </a:endParaRPr>
                    </a:p>
                    <a:p>
                      <a:pPr>
                        <a:spcAft>
                          <a:spcPts val="1200"/>
                        </a:spcAft>
                      </a:pPr>
                      <a:r>
                        <a:rPr lang="en-US" sz="1000" cap="all">
                          <a:effectLst/>
                        </a:rPr>
                        <a:t>Disagree</a:t>
                      </a:r>
                      <a:endParaRPr lang="en-US" sz="1100">
                        <a:effectLst/>
                        <a:latin typeface="Calibri" panose="020F0502020204030204" pitchFamily="34" charset="0"/>
                      </a:endParaRPr>
                    </a:p>
                  </a:txBody>
                  <a:tcPr marL="68580" marR="68580" marT="0" marB="0"/>
                </a:tc>
                <a:extLst>
                  <a:ext uri="{0D108BD9-81ED-4DB2-BD59-A6C34878D82A}">
                    <a16:rowId xmlns:a16="http://schemas.microsoft.com/office/drawing/2014/main" val="368528166"/>
                  </a:ext>
                </a:extLst>
              </a:tr>
              <a:tr h="1036076">
                <a:tc>
                  <a:txBody>
                    <a:bodyPr/>
                    <a:lstStyle/>
                    <a:p>
                      <a:pPr marL="0" marR="0">
                        <a:spcBef>
                          <a:spcPts val="0"/>
                        </a:spcBef>
                        <a:spcAft>
                          <a:spcPts val="1200"/>
                        </a:spcAft>
                      </a:pPr>
                      <a:r>
                        <a:rPr lang="en-US" sz="1000">
                          <a:effectLst/>
                        </a:rPr>
                        <a:t>I think the token economy &amp; verbal prompting was successful in increasing the student’s on-task behavior.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x</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47801232"/>
                  </a:ext>
                </a:extLst>
              </a:tr>
              <a:tr h="621646">
                <a:tc>
                  <a:txBody>
                    <a:bodyPr/>
                    <a:lstStyle/>
                    <a:p>
                      <a:pPr marL="0" marR="0">
                        <a:spcBef>
                          <a:spcPts val="0"/>
                        </a:spcBef>
                        <a:spcAft>
                          <a:spcPts val="1200"/>
                        </a:spcAft>
                      </a:pPr>
                      <a:r>
                        <a:rPr lang="en-US" sz="1000">
                          <a:effectLst/>
                        </a:rPr>
                        <a:t>I think this could be used for other students in other classrooms.</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x</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73301483"/>
                  </a:ext>
                </a:extLst>
              </a:tr>
              <a:tr h="828861">
                <a:tc>
                  <a:txBody>
                    <a:bodyPr/>
                    <a:lstStyle/>
                    <a:p>
                      <a:pPr marL="0" marR="0">
                        <a:spcBef>
                          <a:spcPts val="0"/>
                        </a:spcBef>
                        <a:spcAft>
                          <a:spcPts val="1200"/>
                        </a:spcAft>
                      </a:pPr>
                      <a:r>
                        <a:rPr lang="en-US" sz="1000">
                          <a:effectLst/>
                        </a:rPr>
                        <a:t>I would recommend verbal prompting and positive reinforcement to my colleagues and parents</a:t>
                      </a:r>
                      <a:r>
                        <a:rPr lang="en-US" sz="1000" cap="all">
                          <a:effectLst/>
                        </a:rPr>
                        <a:t>?</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x</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54566974"/>
                  </a:ext>
                </a:extLst>
              </a:tr>
              <a:tr h="621646">
                <a:tc>
                  <a:txBody>
                    <a:bodyPr/>
                    <a:lstStyle/>
                    <a:p>
                      <a:pPr marL="0" marR="0">
                        <a:spcBef>
                          <a:spcPts val="0"/>
                        </a:spcBef>
                        <a:spcAft>
                          <a:spcPts val="1200"/>
                        </a:spcAft>
                      </a:pPr>
                      <a:r>
                        <a:rPr lang="en-US" sz="1000">
                          <a:effectLst/>
                        </a:rPr>
                        <a:t>I believe this intervention can be implemented at home.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x</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120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45994003"/>
                  </a:ext>
                </a:extLst>
              </a:tr>
            </a:tbl>
          </a:graphicData>
        </a:graphic>
      </p:graphicFrame>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1306</Words>
  <Application>Microsoft Macintosh PowerPoint</Application>
  <PresentationFormat>Custom</PresentationFormat>
  <Paragraphs>176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Hammersmith One</vt:lpstr>
      <vt:lpstr>Times New Roman</vt:lpstr>
      <vt:lpstr>Times</vt:lpstr>
      <vt:lpstr>Lato</vt:lpstr>
      <vt:lpstr>Calibri</vt:lpstr>
      <vt:lpstr>Arial</vt:lpstr>
      <vt:lpstr>simple-light-2</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 Adams</dc:creator>
  <cp:lastModifiedBy>brisceida santos</cp:lastModifiedBy>
  <cp:revision>10</cp:revision>
  <dcterms:modified xsi:type="dcterms:W3CDTF">2021-04-27T19:27:38Z</dcterms:modified>
</cp:coreProperties>
</file>