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37947600"/>
  <p:notesSz cx="7315200" cy="9601200"/>
  <p:embeddedFontLst>
    <p:embeddedFont>
      <p:font typeface="Helvetica Neue"/>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000000"/>
          </p15:clr>
        </p15:guide>
        <p15:guide id="2" pos="11952">
          <p15:clr>
            <a:srgbClr val="000000"/>
          </p15:clr>
        </p15:guide>
      </p15:sldGuideLst>
    </p:ext>
    <p:ext uri="http://customooxmlschemas.google.com/">
      <go:slidesCustomData xmlns:go="http://customooxmlschemas.google.com/" r:id="rId11" roundtripDataSignature="AMtx7mggetmh/lZSoXCCt0dOV6k/a1em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1952"/>
      </p:guideLst>
    </p:cSldViewPr>
  </p:slideViewPr>
</p:viewP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HelveticaNeue-regular.fntdata"/><Relationship Id="rId8" Type="http://schemas.openxmlformats.org/officeDocument/2006/relationships/font" Target="fonts/HelveticaNeue-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582738" y="720725"/>
            <a:ext cx="4149725"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75360" y="4560570"/>
            <a:ext cx="5364480" cy="4320540"/>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p:nvPr>
            <p:ph idx="2" type="sldImg"/>
          </p:nvPr>
        </p:nvSpPr>
        <p:spPr>
          <a:xfrm>
            <a:off x="1582738" y="720725"/>
            <a:ext cx="4149725" cy="36004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1:notes"/>
          <p:cNvSpPr txBox="1"/>
          <p:nvPr>
            <p:ph idx="1" type="body"/>
          </p:nvPr>
        </p:nvSpPr>
        <p:spPr>
          <a:xfrm>
            <a:off x="975360" y="4560570"/>
            <a:ext cx="5364480" cy="4320540"/>
          </a:xfrm>
          <a:prstGeom prst="rect">
            <a:avLst/>
          </a:prstGeom>
          <a:noFill/>
          <a:ln>
            <a:noFill/>
          </a:ln>
        </p:spPr>
        <p:txBody>
          <a:bodyPr anchorCtr="0" anchor="t" bIns="48325" lIns="96650" spcFirstLastPara="1" rIns="96650" wrap="square" tIns="48325">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 name="Shape 7"/>
        <p:cNvGrpSpPr/>
        <p:nvPr/>
      </p:nvGrpSpPr>
      <p:grpSpPr>
        <a:xfrm>
          <a:off x="0" y="0"/>
          <a:ext cx="0" cy="0"/>
          <a:chOff x="0" y="0"/>
          <a:chExt cx="0" cy="0"/>
        </a:xfrm>
      </p:grpSpPr>
      <p:sp>
        <p:nvSpPr>
          <p:cNvPr id="8" name="Google Shape;8;p3"/>
          <p:cNvSpPr txBox="1"/>
          <p:nvPr>
            <p:ph type="title"/>
          </p:nvPr>
        </p:nvSpPr>
        <p:spPr>
          <a:xfrm>
            <a:off x="1897380" y="1317625"/>
            <a:ext cx="34152841" cy="548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9" name="Google Shape;9;p3"/>
          <p:cNvSpPr txBox="1"/>
          <p:nvPr>
            <p:ph idx="1" type="body"/>
          </p:nvPr>
        </p:nvSpPr>
        <p:spPr>
          <a:xfrm>
            <a:off x="1897380" y="7680325"/>
            <a:ext cx="34152841" cy="21724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10" name="Google Shape;10;p3"/>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6" name="Shape 46"/>
        <p:cNvGrpSpPr/>
        <p:nvPr/>
      </p:nvGrpSpPr>
      <p:grpSpPr>
        <a:xfrm>
          <a:off x="0" y="0"/>
          <a:ext cx="0" cy="0"/>
          <a:chOff x="0" y="0"/>
          <a:chExt cx="0" cy="0"/>
        </a:xfrm>
      </p:grpSpPr>
      <p:sp>
        <p:nvSpPr>
          <p:cNvPr id="47" name="Google Shape;47;p12"/>
          <p:cNvSpPr txBox="1"/>
          <p:nvPr>
            <p:ph type="title"/>
          </p:nvPr>
        </p:nvSpPr>
        <p:spPr>
          <a:xfrm>
            <a:off x="1897380" y="1317625"/>
            <a:ext cx="34152841" cy="548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48" name="Google Shape;48;p12"/>
          <p:cNvSpPr txBox="1"/>
          <p:nvPr>
            <p:ph idx="1" type="body"/>
          </p:nvPr>
        </p:nvSpPr>
        <p:spPr>
          <a:xfrm rot="5400000">
            <a:off x="8111330" y="1466373"/>
            <a:ext cx="21724937" cy="3415284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49" name="Google Shape;49;p12"/>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0" name="Shape 50"/>
        <p:cNvGrpSpPr/>
        <p:nvPr/>
      </p:nvGrpSpPr>
      <p:grpSpPr>
        <a:xfrm>
          <a:off x="0" y="0"/>
          <a:ext cx="0" cy="0"/>
          <a:chOff x="0" y="0"/>
          <a:chExt cx="0" cy="0"/>
        </a:xfrm>
      </p:grpSpPr>
      <p:sp>
        <p:nvSpPr>
          <p:cNvPr id="51" name="Google Shape;51;p13"/>
          <p:cNvSpPr txBox="1"/>
          <p:nvPr>
            <p:ph type="title"/>
          </p:nvPr>
        </p:nvSpPr>
        <p:spPr>
          <a:xfrm rot="5400000">
            <a:off x="17737295" y="11092339"/>
            <a:ext cx="28087638" cy="853821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52" name="Google Shape;52;p13"/>
          <p:cNvSpPr txBox="1"/>
          <p:nvPr>
            <p:ph idx="1" type="body"/>
          </p:nvPr>
        </p:nvSpPr>
        <p:spPr>
          <a:xfrm rot="5400000">
            <a:off x="581817" y="2633186"/>
            <a:ext cx="28087638" cy="254565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53" name="Google Shape;53;p13"/>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2846070" y="10226675"/>
            <a:ext cx="32255459" cy="70548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13" name="Google Shape;13;p4"/>
          <p:cNvSpPr txBox="1"/>
          <p:nvPr>
            <p:ph idx="1" type="subTitle"/>
          </p:nvPr>
        </p:nvSpPr>
        <p:spPr>
          <a:xfrm>
            <a:off x="5692140" y="18653125"/>
            <a:ext cx="26563319" cy="84137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9pPr>
          </a:lstStyle>
          <a:p/>
        </p:txBody>
      </p:sp>
      <p:sp>
        <p:nvSpPr>
          <p:cNvPr id="14" name="Google Shape;14;p4"/>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5"/>
          <p:cNvSpPr txBox="1"/>
          <p:nvPr>
            <p:ph type="title"/>
          </p:nvPr>
        </p:nvSpPr>
        <p:spPr>
          <a:xfrm>
            <a:off x="2997597" y="21153444"/>
            <a:ext cx="32255459" cy="65373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4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17" name="Google Shape;17;p5"/>
          <p:cNvSpPr txBox="1"/>
          <p:nvPr>
            <p:ph idx="1" type="body"/>
          </p:nvPr>
        </p:nvSpPr>
        <p:spPr>
          <a:xfrm>
            <a:off x="2997597" y="13952538"/>
            <a:ext cx="32255459" cy="720090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800"/>
              <a:buFont typeface="Helvetica Neue"/>
              <a:buNone/>
              <a:defRPr b="0" i="0" sz="18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600"/>
              <a:buFont typeface="Helvetica Neue"/>
              <a:buNone/>
              <a:defRPr b="0" i="0" sz="16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9pPr>
          </a:lstStyle>
          <a:p/>
        </p:txBody>
      </p:sp>
      <p:sp>
        <p:nvSpPr>
          <p:cNvPr id="18" name="Google Shape;18;p5"/>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6"/>
          <p:cNvSpPr txBox="1"/>
          <p:nvPr>
            <p:ph type="title"/>
          </p:nvPr>
        </p:nvSpPr>
        <p:spPr>
          <a:xfrm>
            <a:off x="1897380" y="1317625"/>
            <a:ext cx="34152841" cy="548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21" name="Google Shape;21;p6"/>
          <p:cNvSpPr txBox="1"/>
          <p:nvPr>
            <p:ph idx="1" type="body"/>
          </p:nvPr>
        </p:nvSpPr>
        <p:spPr>
          <a:xfrm>
            <a:off x="1897381" y="7680325"/>
            <a:ext cx="16997363" cy="21724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9pPr>
          </a:lstStyle>
          <a:p/>
        </p:txBody>
      </p:sp>
      <p:sp>
        <p:nvSpPr>
          <p:cNvPr id="22" name="Google Shape;22;p6"/>
          <p:cNvSpPr txBox="1"/>
          <p:nvPr>
            <p:ph idx="2" type="body"/>
          </p:nvPr>
        </p:nvSpPr>
        <p:spPr>
          <a:xfrm>
            <a:off x="19052856" y="7680325"/>
            <a:ext cx="16997363" cy="2172493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9pPr>
          </a:lstStyle>
          <a:p/>
        </p:txBody>
      </p:sp>
      <p:sp>
        <p:nvSpPr>
          <p:cNvPr id="23" name="Google Shape;23;p6"/>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4" name="Shape 24"/>
        <p:cNvGrpSpPr/>
        <p:nvPr/>
      </p:nvGrpSpPr>
      <p:grpSpPr>
        <a:xfrm>
          <a:off x="0" y="0"/>
          <a:ext cx="0" cy="0"/>
          <a:chOff x="0" y="0"/>
          <a:chExt cx="0" cy="0"/>
        </a:xfrm>
      </p:grpSpPr>
      <p:sp>
        <p:nvSpPr>
          <p:cNvPr id="25" name="Google Shape;25;p7"/>
          <p:cNvSpPr txBox="1"/>
          <p:nvPr>
            <p:ph type="title"/>
          </p:nvPr>
        </p:nvSpPr>
        <p:spPr>
          <a:xfrm>
            <a:off x="1897380" y="1317625"/>
            <a:ext cx="34152841" cy="548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26" name="Google Shape;26;p7"/>
          <p:cNvSpPr txBox="1"/>
          <p:nvPr>
            <p:ph idx="1" type="body"/>
          </p:nvPr>
        </p:nvSpPr>
        <p:spPr>
          <a:xfrm>
            <a:off x="1897380" y="7369178"/>
            <a:ext cx="16766778" cy="30702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800"/>
              <a:buFont typeface="Helvetica Neue"/>
              <a:buNone/>
              <a:defRPr b="1" i="0" sz="18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9pPr>
          </a:lstStyle>
          <a:p/>
        </p:txBody>
      </p:sp>
      <p:sp>
        <p:nvSpPr>
          <p:cNvPr id="27" name="Google Shape;27;p7"/>
          <p:cNvSpPr txBox="1"/>
          <p:nvPr>
            <p:ph idx="2" type="body"/>
          </p:nvPr>
        </p:nvSpPr>
        <p:spPr>
          <a:xfrm>
            <a:off x="1897380" y="10439400"/>
            <a:ext cx="16766778" cy="189658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9pPr>
          </a:lstStyle>
          <a:p/>
        </p:txBody>
      </p:sp>
      <p:sp>
        <p:nvSpPr>
          <p:cNvPr id="28" name="Google Shape;28;p7"/>
          <p:cNvSpPr txBox="1"/>
          <p:nvPr>
            <p:ph idx="3" type="body"/>
          </p:nvPr>
        </p:nvSpPr>
        <p:spPr>
          <a:xfrm>
            <a:off x="19276855" y="7369178"/>
            <a:ext cx="16773366" cy="30702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2400"/>
              <a:buFont typeface="Helvetica Neue"/>
              <a:buNone/>
              <a:defRPr b="1" i="0" sz="24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2000"/>
              <a:buFont typeface="Helvetica Neue"/>
              <a:buNone/>
              <a:defRPr b="1" i="0" sz="20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800"/>
              <a:buFont typeface="Helvetica Neue"/>
              <a:buNone/>
              <a:defRPr b="1" i="0" sz="18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600"/>
              <a:buFont typeface="Helvetica Neue"/>
              <a:buNone/>
              <a:defRPr b="1" i="0" sz="1600" u="none" cap="none" strike="noStrike">
                <a:solidFill>
                  <a:srgbClr val="000000"/>
                </a:solidFill>
                <a:latin typeface="Helvetica Neue"/>
                <a:ea typeface="Helvetica Neue"/>
                <a:cs typeface="Helvetica Neue"/>
                <a:sym typeface="Helvetica Neue"/>
              </a:defRPr>
            </a:lvl9pPr>
          </a:lstStyle>
          <a:p/>
        </p:txBody>
      </p:sp>
      <p:sp>
        <p:nvSpPr>
          <p:cNvPr id="29" name="Google Shape;29;p7"/>
          <p:cNvSpPr txBox="1"/>
          <p:nvPr>
            <p:ph idx="4" type="body"/>
          </p:nvPr>
        </p:nvSpPr>
        <p:spPr>
          <a:xfrm>
            <a:off x="19276855" y="10439400"/>
            <a:ext cx="16773366" cy="1896586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1600" u="none" cap="none" strike="noStrike">
                <a:solidFill>
                  <a:srgbClr val="000000"/>
                </a:solidFill>
                <a:latin typeface="Helvetica Neue"/>
                <a:ea typeface="Helvetica Neue"/>
                <a:cs typeface="Helvetica Neue"/>
                <a:sym typeface="Helvetica Neue"/>
              </a:defRPr>
            </a:lvl9pPr>
          </a:lstStyle>
          <a:p/>
        </p:txBody>
      </p:sp>
      <p:sp>
        <p:nvSpPr>
          <p:cNvPr id="30" name="Google Shape;30;p7"/>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1897380" y="1317625"/>
            <a:ext cx="34152841" cy="548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33" name="Google Shape;33;p8"/>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 name="Shape 34"/>
        <p:cNvGrpSpPr/>
        <p:nvPr/>
      </p:nvGrpSpPr>
      <p:grpSpPr>
        <a:xfrm>
          <a:off x="0" y="0"/>
          <a:ext cx="0" cy="0"/>
          <a:chOff x="0" y="0"/>
          <a:chExt cx="0" cy="0"/>
        </a:xfrm>
      </p:grpSpPr>
      <p:sp>
        <p:nvSpPr>
          <p:cNvPr id="35" name="Google Shape;35;p9"/>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10"/>
          <p:cNvSpPr txBox="1"/>
          <p:nvPr>
            <p:ph type="title"/>
          </p:nvPr>
        </p:nvSpPr>
        <p:spPr>
          <a:xfrm>
            <a:off x="1897381" y="1311275"/>
            <a:ext cx="12484497" cy="557688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38" name="Google Shape;38;p10"/>
          <p:cNvSpPr txBox="1"/>
          <p:nvPr>
            <p:ph idx="1" type="body"/>
          </p:nvPr>
        </p:nvSpPr>
        <p:spPr>
          <a:xfrm>
            <a:off x="14836456" y="1311275"/>
            <a:ext cx="21213763" cy="2809398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32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400"/>
              <a:buFont typeface="Arial"/>
              <a:buNone/>
              <a:defRPr b="0" i="0" sz="28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400"/>
              <a:buFont typeface="Arial"/>
              <a:buNone/>
              <a:defRPr b="0" i="0" sz="24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1400"/>
              <a:buFont typeface="Arial"/>
              <a:buNone/>
              <a:defRPr b="0" i="0" sz="2000" u="none" cap="none" strike="noStrike">
                <a:solidFill>
                  <a:srgbClr val="000000"/>
                </a:solidFill>
                <a:latin typeface="Helvetica Neue"/>
                <a:ea typeface="Helvetica Neue"/>
                <a:cs typeface="Helvetica Neue"/>
                <a:sym typeface="Helvetica Neue"/>
              </a:defRPr>
            </a:lvl9pPr>
          </a:lstStyle>
          <a:p/>
        </p:txBody>
      </p:sp>
      <p:sp>
        <p:nvSpPr>
          <p:cNvPr id="39" name="Google Shape;39;p10"/>
          <p:cNvSpPr txBox="1"/>
          <p:nvPr>
            <p:ph idx="2" type="body"/>
          </p:nvPr>
        </p:nvSpPr>
        <p:spPr>
          <a:xfrm>
            <a:off x="1897381" y="6888163"/>
            <a:ext cx="12484497" cy="22517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000"/>
              <a:buFont typeface="Helvetica Neue"/>
              <a:buNone/>
              <a:defRPr b="0" i="0" sz="10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40" name="Google Shape;40;p10"/>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 name="Shape 41"/>
        <p:cNvGrpSpPr/>
        <p:nvPr/>
      </p:nvGrpSpPr>
      <p:grpSpPr>
        <a:xfrm>
          <a:off x="0" y="0"/>
          <a:ext cx="0" cy="0"/>
          <a:chOff x="0" y="0"/>
          <a:chExt cx="0" cy="0"/>
        </a:xfrm>
      </p:grpSpPr>
      <p:sp>
        <p:nvSpPr>
          <p:cNvPr id="42" name="Google Shape;42;p11"/>
          <p:cNvSpPr txBox="1"/>
          <p:nvPr>
            <p:ph type="title"/>
          </p:nvPr>
        </p:nvSpPr>
        <p:spPr>
          <a:xfrm>
            <a:off x="7437993" y="23042569"/>
            <a:ext cx="22768560" cy="27209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20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Helvetica Neue"/>
                <a:ea typeface="Helvetica Neue"/>
                <a:cs typeface="Helvetica Neue"/>
                <a:sym typeface="Helvetica Neue"/>
              </a:defRPr>
            </a:lvl9pPr>
          </a:lstStyle>
          <a:p/>
        </p:txBody>
      </p:sp>
      <p:sp>
        <p:nvSpPr>
          <p:cNvPr id="43" name="Google Shape;43;p11"/>
          <p:cNvSpPr/>
          <p:nvPr>
            <p:ph idx="2" type="pic"/>
          </p:nvPr>
        </p:nvSpPr>
        <p:spPr>
          <a:xfrm>
            <a:off x="7437993" y="2941638"/>
            <a:ext cx="22768560" cy="1975008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Helvetica Neue"/>
              <a:buNone/>
              <a:defRPr b="0" i="0" sz="3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2800"/>
              <a:buFont typeface="Helvetica Neue"/>
              <a:buNone/>
              <a:defRPr b="0" i="0" sz="28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0"/>
              </a:spcBef>
              <a:spcAft>
                <a:spcPts val="0"/>
              </a:spcAft>
              <a:buClr>
                <a:srgbClr val="000000"/>
              </a:buClr>
              <a:buSzPts val="2400"/>
              <a:buFont typeface="Helvetica Neue"/>
              <a:buNone/>
              <a:defRPr b="0" i="0" sz="24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0"/>
              </a:spcBef>
              <a:spcAft>
                <a:spcPts val="0"/>
              </a:spcAft>
              <a:buClr>
                <a:srgbClr val="000000"/>
              </a:buClr>
              <a:buSzPts val="2000"/>
              <a:buFont typeface="Helvetica Neue"/>
              <a:buNone/>
              <a:defRPr b="0" i="0" sz="2000" u="none" cap="none" strike="noStrike">
                <a:solidFill>
                  <a:srgbClr val="000000"/>
                </a:solidFill>
                <a:latin typeface="Helvetica Neue"/>
                <a:ea typeface="Helvetica Neue"/>
                <a:cs typeface="Helvetica Neue"/>
                <a:sym typeface="Helvetica Neue"/>
              </a:defRPr>
            </a:lvl9pPr>
          </a:lstStyle>
          <a:p/>
        </p:txBody>
      </p:sp>
      <p:sp>
        <p:nvSpPr>
          <p:cNvPr id="44" name="Google Shape;44;p11"/>
          <p:cNvSpPr txBox="1"/>
          <p:nvPr>
            <p:ph idx="1" type="body"/>
          </p:nvPr>
        </p:nvSpPr>
        <p:spPr>
          <a:xfrm>
            <a:off x="7437993" y="25763544"/>
            <a:ext cx="22768560" cy="38623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Helvetica Neue"/>
              <a:buNone/>
              <a:defRPr b="0" i="0" sz="1400" u="none" cap="none" strike="noStrike">
                <a:solidFill>
                  <a:srgbClr val="000000"/>
                </a:solidFill>
                <a:latin typeface="Helvetica Neue"/>
                <a:ea typeface="Helvetica Neue"/>
                <a:cs typeface="Helvetica Neue"/>
                <a:sym typeface="Helvetica Neue"/>
              </a:defRPr>
            </a:lvl1pPr>
            <a:lvl2pPr indent="-228600" lvl="1" marL="914400" marR="0" rtl="0" algn="l">
              <a:lnSpc>
                <a:spcPct val="100000"/>
              </a:lnSpc>
              <a:spcBef>
                <a:spcPts val="0"/>
              </a:spcBef>
              <a:spcAft>
                <a:spcPts val="0"/>
              </a:spcAft>
              <a:buClr>
                <a:srgbClr val="000000"/>
              </a:buClr>
              <a:buSzPts val="1200"/>
              <a:buFont typeface="Helvetica Neue"/>
              <a:buNone/>
              <a:defRPr b="0" i="0" sz="1200" u="none" cap="none" strike="noStrike">
                <a:solidFill>
                  <a:srgbClr val="000000"/>
                </a:solidFill>
                <a:latin typeface="Helvetica Neue"/>
                <a:ea typeface="Helvetica Neue"/>
                <a:cs typeface="Helvetica Neue"/>
                <a:sym typeface="Helvetica Neue"/>
              </a:defRPr>
            </a:lvl2pPr>
            <a:lvl3pPr indent="-228600" lvl="2" marL="1371600" marR="0" rtl="0" algn="l">
              <a:lnSpc>
                <a:spcPct val="100000"/>
              </a:lnSpc>
              <a:spcBef>
                <a:spcPts val="0"/>
              </a:spcBef>
              <a:spcAft>
                <a:spcPts val="0"/>
              </a:spcAft>
              <a:buClr>
                <a:srgbClr val="000000"/>
              </a:buClr>
              <a:buSzPts val="1000"/>
              <a:buFont typeface="Helvetica Neue"/>
              <a:buNone/>
              <a:defRPr b="0" i="0" sz="1000" u="none" cap="none" strike="noStrike">
                <a:solidFill>
                  <a:srgbClr val="000000"/>
                </a:solidFill>
                <a:latin typeface="Helvetica Neue"/>
                <a:ea typeface="Helvetica Neue"/>
                <a:cs typeface="Helvetica Neue"/>
                <a:sym typeface="Helvetica Neue"/>
              </a:defRPr>
            </a:lvl3pPr>
            <a:lvl4pPr indent="-228600" lvl="3" marL="18288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4pPr>
            <a:lvl5pPr indent="-228600" lvl="4" marL="22860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6pPr>
            <a:lvl7pPr indent="-228600" lvl="6" marL="32004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7pPr>
            <a:lvl8pPr indent="-228600" lvl="7" marL="36576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8pPr>
            <a:lvl9pPr indent="-228600" lvl="8" marL="4114800" marR="0" rtl="0" algn="l">
              <a:lnSpc>
                <a:spcPct val="100000"/>
              </a:lnSpc>
              <a:spcBef>
                <a:spcPts val="0"/>
              </a:spcBef>
              <a:spcAft>
                <a:spcPts val="0"/>
              </a:spcAft>
              <a:buClr>
                <a:srgbClr val="000000"/>
              </a:buClr>
              <a:buSzPts val="900"/>
              <a:buFont typeface="Helvetica Neue"/>
              <a:buNone/>
              <a:defRPr b="0" i="0" sz="900" u="none" cap="none" strike="noStrike">
                <a:solidFill>
                  <a:srgbClr val="000000"/>
                </a:solidFill>
                <a:latin typeface="Helvetica Neue"/>
                <a:ea typeface="Helvetica Neue"/>
                <a:cs typeface="Helvetica Neue"/>
                <a:sym typeface="Helvetica Neue"/>
              </a:defRPr>
            </a:lvl9pPr>
          </a:lstStyle>
          <a:p/>
        </p:txBody>
      </p:sp>
      <p:sp>
        <p:nvSpPr>
          <p:cNvPr id="45" name="Google Shape;45;p11"/>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
          <p:cNvSpPr txBox="1"/>
          <p:nvPr>
            <p:ph idx="12" type="sldNum"/>
          </p:nvPr>
        </p:nvSpPr>
        <p:spPr>
          <a:xfrm>
            <a:off x="27195781" y="29992644"/>
            <a:ext cx="7905750" cy="676275"/>
          </a:xfrm>
          <a:prstGeom prst="rect">
            <a:avLst/>
          </a:prstGeom>
          <a:noFill/>
          <a:ln>
            <a:noFill/>
          </a:ln>
        </p:spPr>
        <p:txBody>
          <a:bodyPr anchorCtr="0" anchor="t" bIns="198550" lIns="198550" spcFirstLastPara="1" rIns="198550" wrap="square" tIns="19855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000000"/>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US"/>
              <a:t>‹#›</a:t>
            </a:fld>
            <a:endParaRPr sz="1800"/>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3.jpg"/><Relationship Id="rId10" Type="http://schemas.openxmlformats.org/officeDocument/2006/relationships/image" Target="../media/image11.jpg"/><Relationship Id="rId13" Type="http://schemas.openxmlformats.org/officeDocument/2006/relationships/image" Target="../media/image7.png"/><Relationship Id="rId12" Type="http://schemas.openxmlformats.org/officeDocument/2006/relationships/image" Target="../media/image12.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jpg"/><Relationship Id="rId15" Type="http://schemas.openxmlformats.org/officeDocument/2006/relationships/image" Target="../media/image14.png"/><Relationship Id="rId14" Type="http://schemas.openxmlformats.org/officeDocument/2006/relationships/image" Target="../media/image8.png"/><Relationship Id="rId16"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3.png"/><Relationship Id="rId7" Type="http://schemas.openxmlformats.org/officeDocument/2006/relationships/image" Target="../media/image10.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DD2D6"/>
            </a:gs>
            <a:gs pos="100000">
              <a:srgbClr val="3C8C92"/>
            </a:gs>
          </a:gsLst>
          <a:lin ang="5400000" scaled="0"/>
        </a:gradFill>
      </p:bgPr>
    </p:bg>
    <p:spTree>
      <p:nvGrpSpPr>
        <p:cNvPr id="57" name="Shape 57"/>
        <p:cNvGrpSpPr/>
        <p:nvPr/>
      </p:nvGrpSpPr>
      <p:grpSpPr>
        <a:xfrm>
          <a:off x="0" y="0"/>
          <a:ext cx="0" cy="0"/>
          <a:chOff x="0" y="0"/>
          <a:chExt cx="0" cy="0"/>
        </a:xfrm>
      </p:grpSpPr>
      <p:sp>
        <p:nvSpPr>
          <p:cNvPr id="58" name="Google Shape;58;p1"/>
          <p:cNvSpPr/>
          <p:nvPr/>
        </p:nvSpPr>
        <p:spPr>
          <a:xfrm>
            <a:off x="685648" y="909640"/>
            <a:ext cx="36690451" cy="4257675"/>
          </a:xfrm>
          <a:prstGeom prst="roundRect">
            <a:avLst>
              <a:gd fmla="val 2885" name="adj"/>
            </a:avLst>
          </a:prstGeom>
          <a:solidFill>
            <a:srgbClr val="E7FFFF"/>
          </a:solidFill>
          <a:ln cap="flat" cmpd="sng" w="76200">
            <a:solidFill>
              <a:srgbClr val="71BEC4"/>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59" name="Google Shape;59;p1"/>
          <p:cNvSpPr/>
          <p:nvPr/>
        </p:nvSpPr>
        <p:spPr>
          <a:xfrm>
            <a:off x="25368400" y="5619775"/>
            <a:ext cx="11887200" cy="26653799"/>
          </a:xfrm>
          <a:prstGeom prst="roundRect">
            <a:avLst>
              <a:gd fmla="val 2885" name="adj"/>
            </a:avLst>
          </a:prstGeom>
          <a:solidFill>
            <a:srgbClr val="E7FFFF"/>
          </a:solidFill>
          <a:ln cap="flat" cmpd="sng" w="76200">
            <a:solidFill>
              <a:srgbClr val="71BEC4"/>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60" name="Google Shape;60;p1"/>
          <p:cNvSpPr/>
          <p:nvPr/>
        </p:nvSpPr>
        <p:spPr>
          <a:xfrm>
            <a:off x="13027025" y="5619775"/>
            <a:ext cx="11887200" cy="26653799"/>
          </a:xfrm>
          <a:prstGeom prst="roundRect">
            <a:avLst>
              <a:gd fmla="val 2885" name="adj"/>
            </a:avLst>
          </a:prstGeom>
          <a:solidFill>
            <a:srgbClr val="E7FFFF"/>
          </a:solidFill>
          <a:ln cap="flat" cmpd="sng" w="76200">
            <a:solidFill>
              <a:srgbClr val="71BEC4"/>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61" name="Google Shape;61;p1"/>
          <p:cNvSpPr/>
          <p:nvPr/>
        </p:nvSpPr>
        <p:spPr>
          <a:xfrm>
            <a:off x="685648" y="5523045"/>
            <a:ext cx="11887200" cy="26653902"/>
          </a:xfrm>
          <a:prstGeom prst="roundRect">
            <a:avLst>
              <a:gd fmla="val 2885" name="adj"/>
            </a:avLst>
          </a:prstGeom>
          <a:solidFill>
            <a:srgbClr val="E7FFFF"/>
          </a:solidFill>
          <a:ln cap="flat" cmpd="sng" w="76200">
            <a:solidFill>
              <a:srgbClr val="71BEC4"/>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62" name="Google Shape;62;p1"/>
          <p:cNvSpPr/>
          <p:nvPr/>
        </p:nvSpPr>
        <p:spPr>
          <a:xfrm>
            <a:off x="5142052" y="2347915"/>
            <a:ext cx="27663497" cy="2512699"/>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88900" lIns="88900" spcFirstLastPara="1" rIns="88900" wrap="square" tIns="88900">
            <a:no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Helvetica Neue"/>
                <a:ea typeface="Helvetica Neue"/>
                <a:cs typeface="Helvetica Neue"/>
                <a:sym typeface="Helvetica Neue"/>
              </a:rPr>
              <a:t>                  F. Trombetta</a:t>
            </a:r>
            <a:r>
              <a:rPr b="0" i="0" lang="en-US" sz="3600" u="none" cap="none" strike="noStrike">
                <a:solidFill>
                  <a:srgbClr val="000000"/>
                </a:solidFill>
                <a:latin typeface="Helvetica Neue"/>
                <a:ea typeface="Helvetica Neue"/>
                <a:cs typeface="Helvetica Neue"/>
                <a:sym typeface="Helvetica Neue"/>
              </a:rPr>
              <a:t>, K.R. Galaz, </a:t>
            </a:r>
            <a:r>
              <a:rPr b="0" i="0" lang="en-US" sz="3600" u="none" cap="none" strike="noStrike">
                <a:solidFill>
                  <a:schemeClr val="dk1"/>
                </a:solidFill>
                <a:latin typeface="Helvetica Neue"/>
                <a:ea typeface="Helvetica Neue"/>
                <a:cs typeface="Helvetica Neue"/>
                <a:sym typeface="Helvetica Neue"/>
              </a:rPr>
              <a:t>M.E. Gengo, </a:t>
            </a:r>
            <a:r>
              <a:rPr b="0" i="0" lang="en-US" sz="3600" u="none" cap="none" strike="noStrike">
                <a:solidFill>
                  <a:srgbClr val="000000"/>
                </a:solidFill>
                <a:latin typeface="Helvetica Neue"/>
                <a:ea typeface="Helvetica Neue"/>
                <a:cs typeface="Helvetica Neue"/>
                <a:sym typeface="Helvetica Neue"/>
              </a:rPr>
              <a:t>A.M. Johnson, J.P. Mendez, E.N. Ord, C.J. Rogers, K.A. Weber, and C.D. Hoyle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100"/>
              </a:spcBef>
              <a:spcAft>
                <a:spcPts val="0"/>
              </a:spcAft>
              <a:buClr>
                <a:srgbClr val="000000"/>
              </a:buClr>
              <a:buSzPts val="3600"/>
              <a:buFont typeface="Arial"/>
              <a:buNone/>
            </a:pPr>
            <a:r>
              <a:rPr b="0" i="1" lang="en-US" sz="3600" u="none" cap="none" strike="noStrike">
                <a:solidFill>
                  <a:srgbClr val="000000"/>
                </a:solidFill>
                <a:latin typeface="Helvetica Neue"/>
                <a:ea typeface="Helvetica Neue"/>
                <a:cs typeface="Helvetica Neue"/>
                <a:sym typeface="Helvetica Neue"/>
              </a:rPr>
              <a:t>Department of Physics and Astronomy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100"/>
              </a:spcBef>
              <a:spcAft>
                <a:spcPts val="0"/>
              </a:spcAft>
              <a:buClr>
                <a:srgbClr val="000000"/>
              </a:buClr>
              <a:buSzPts val="3600"/>
              <a:buFont typeface="Arial"/>
              <a:buNone/>
            </a:pPr>
            <a:r>
              <a:rPr b="0" i="1" lang="en-US" sz="3600" u="none" cap="none" strike="noStrike">
                <a:solidFill>
                  <a:srgbClr val="000000"/>
                </a:solidFill>
                <a:latin typeface="Helvetica Neue"/>
                <a:ea typeface="Helvetica Neue"/>
                <a:cs typeface="Helvetica Neue"/>
                <a:sym typeface="Helvetica Neue"/>
              </a:rPr>
              <a:t>Humboldt State University, 1 Harpst Street, Arcata, California 95521</a:t>
            </a:r>
            <a:endParaRPr b="0" i="0" sz="3600" u="none" cap="none" strike="noStrike">
              <a:solidFill>
                <a:srgbClr val="000000"/>
              </a:solidFill>
              <a:latin typeface="Helvetica Neue"/>
              <a:ea typeface="Helvetica Neue"/>
              <a:cs typeface="Helvetica Neue"/>
              <a:sym typeface="Helvetica Neue"/>
            </a:endParaRPr>
          </a:p>
        </p:txBody>
      </p:sp>
      <p:sp>
        <p:nvSpPr>
          <p:cNvPr id="63" name="Google Shape;63;p1"/>
          <p:cNvSpPr/>
          <p:nvPr/>
        </p:nvSpPr>
        <p:spPr>
          <a:xfrm>
            <a:off x="1866900" y="909640"/>
            <a:ext cx="34213801" cy="1438275"/>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8500"/>
              <a:buFont typeface="Arial"/>
              <a:buNone/>
            </a:pPr>
            <a:r>
              <a:rPr b="1" i="0" lang="en-US" sz="8500" u="none" cap="none" strike="noStrike">
                <a:solidFill>
                  <a:srgbClr val="000000"/>
                </a:solidFill>
                <a:latin typeface="Helvetica Neue"/>
                <a:ea typeface="Helvetica Neue"/>
                <a:cs typeface="Helvetica Neue"/>
                <a:sym typeface="Helvetica Neue"/>
              </a:rPr>
              <a:t>Novel Tests of Gravity </a:t>
            </a:r>
            <a:r>
              <a:rPr b="1" i="0" lang="en-US" sz="8800" u="none" cap="none" strike="noStrike">
                <a:solidFill>
                  <a:srgbClr val="000000"/>
                </a:solidFill>
                <a:latin typeface="Helvetica Neue"/>
                <a:ea typeface="Helvetica Neue"/>
                <a:cs typeface="Helvetica Neue"/>
                <a:sym typeface="Helvetica Neue"/>
              </a:rPr>
              <a:t>Below</a:t>
            </a:r>
            <a:r>
              <a:rPr b="1" i="0" lang="en-US" sz="8500" u="none" cap="none" strike="noStrike">
                <a:solidFill>
                  <a:srgbClr val="000000"/>
                </a:solidFill>
                <a:latin typeface="Helvetica Neue"/>
                <a:ea typeface="Helvetica Neue"/>
                <a:cs typeface="Helvetica Neue"/>
                <a:sym typeface="Helvetica Neue"/>
              </a:rPr>
              <a:t> Fifty Microns</a:t>
            </a:r>
            <a:endParaRPr b="0" i="0" sz="2400" u="none" cap="none" strike="noStrike">
              <a:solidFill>
                <a:srgbClr val="000000"/>
              </a:solidFill>
              <a:latin typeface="Helvetica Neue"/>
              <a:ea typeface="Helvetica Neue"/>
              <a:cs typeface="Helvetica Neue"/>
              <a:sym typeface="Helvetica Neue"/>
            </a:endParaRPr>
          </a:p>
        </p:txBody>
      </p:sp>
      <p:pic>
        <p:nvPicPr>
          <p:cNvPr id="64" name="Google Shape;64;p1"/>
          <p:cNvPicPr preferRelativeResize="0"/>
          <p:nvPr/>
        </p:nvPicPr>
        <p:blipFill rotWithShape="1">
          <a:blip r:embed="rId3">
            <a:alphaModFix/>
          </a:blip>
          <a:srcRect b="0" l="0" r="0" t="0"/>
          <a:stretch/>
        </p:blipFill>
        <p:spPr>
          <a:xfrm>
            <a:off x="33101281" y="1188719"/>
            <a:ext cx="3666744" cy="3666744"/>
          </a:xfrm>
          <a:prstGeom prst="rect">
            <a:avLst/>
          </a:prstGeom>
          <a:noFill/>
          <a:ln>
            <a:noFill/>
          </a:ln>
        </p:spPr>
      </p:pic>
      <p:sp>
        <p:nvSpPr>
          <p:cNvPr id="65" name="Google Shape;65;p1"/>
          <p:cNvSpPr/>
          <p:nvPr/>
        </p:nvSpPr>
        <p:spPr>
          <a:xfrm>
            <a:off x="914250" y="23524675"/>
            <a:ext cx="11430000" cy="8206500"/>
          </a:xfrm>
          <a:prstGeom prst="roundRect">
            <a:avLst>
              <a:gd fmla="val 0" name="adj"/>
            </a:avLst>
          </a:pr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1100"/>
              <a:buFont typeface="Arial"/>
              <a:buNone/>
            </a:pPr>
            <a:r>
              <a:rPr b="0" i="0" lang="en-US" sz="2400" u="none" cap="none" strike="noStrike">
                <a:solidFill>
                  <a:srgbClr val="000000"/>
                </a:solidFill>
                <a:latin typeface="Helvetica Neue"/>
                <a:ea typeface="Helvetica Neue"/>
                <a:cs typeface="Helvetica Neue"/>
                <a:sym typeface="Helvetica Neue"/>
              </a:rPr>
              <a:t>The experiment essentially consists of a parallel-plate torsion pendulum and an attractor mass oscillating nearby at an angular frequency ω (the distance s, shown in the bottom right image in the figure above, is varied sinusoidally). As the attractor mass oscillates, the twist in the pendulum is measured and read out to the lab computers in real-time using an autocollimator.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rPr b="0" i="0" lang="en-US" sz="2400" u="none" cap="none" strike="noStrike">
                <a:solidFill>
                  <a:srgbClr val="000000"/>
                </a:solidFill>
                <a:latin typeface="Helvetica Neue"/>
                <a:ea typeface="Helvetica Neue"/>
                <a:cs typeface="Helvetica Neue"/>
                <a:sym typeface="Helvetica Neue"/>
              </a:rPr>
              <a:t>An autocollimator combines a laser and a position-sensitive photodiode detector to measure tiny variations in the pendulum’s angle. The laser emitted from the autocollimator follows a path to the pendulum, then reflects off it and traces its way back to the photodiode detector. As the pendulum twists, the motion gets mirrored by the laser onto the photodiode detector. The measured amount of twist indicates a torque on the pendulum and will be compared to the Newtonian ISL prediction to search for deviations from expected behavior.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rPr b="0" i="0" lang="en-US" sz="2400" u="none" cap="none" strike="noStrike">
                <a:solidFill>
                  <a:srgbClr val="000000"/>
                </a:solidFill>
                <a:latin typeface="Helvetica Neue"/>
                <a:ea typeface="Helvetica Neue"/>
                <a:cs typeface="Helvetica Neue"/>
                <a:sym typeface="Helvetica Neue"/>
              </a:rPr>
              <a:t>The WEP is tested through the pendulum’s composition by constructing the parallel plate pendulum out of two different materials with equal masses. In this context, it might help to think of the WEP as the Einstein equivalent to the Galilean assumption that a hammer and a feather would experience the same acceleration in freefall (astronauts on the moon verified this </a:t>
            </a:r>
            <a:r>
              <a:rPr b="0" i="0" lang="en-US" sz="2400" u="none" cap="none" strike="noStrike">
                <a:solidFill>
                  <a:srgbClr val="000000"/>
                </a:solidFill>
                <a:latin typeface="Helvetica Neue"/>
                <a:ea typeface="Helvetica Neue"/>
                <a:cs typeface="Helvetica Neue"/>
                <a:sym typeface="Helvetica Neue"/>
                <a:extLst>
                  <a:ext uri="http://customooxmlschemas.google.com/">
                    <go:slidesCustomData xmlns:go="http://customooxmlschemas.google.com/" textRoundtripDataId="0"/>
                  </a:ext>
                </a:extLst>
              </a:rPr>
              <a:t>[4]</a:t>
            </a:r>
            <a:r>
              <a:rPr b="0" i="0" lang="en-US" sz="2400" u="none" cap="none" strike="noStrike">
                <a:solidFill>
                  <a:srgbClr val="000000"/>
                </a:solidFill>
                <a:latin typeface="Helvetica Neue"/>
                <a:ea typeface="Helvetica Neue"/>
                <a:cs typeface="Helvetica Neue"/>
                <a:sym typeface="Helvetica Neue"/>
              </a:rPr>
              <a:t>). By making the pendulum out of two materials, it is made into a "composition dipole" that is sensitive to violations of the WEP as well as the ISL.</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1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66" name="Google Shape;66;p1"/>
          <p:cNvSpPr/>
          <p:nvPr/>
        </p:nvSpPr>
        <p:spPr>
          <a:xfrm>
            <a:off x="25717500" y="26987188"/>
            <a:ext cx="11430018" cy="5504490"/>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ctr">
              <a:lnSpc>
                <a:spcPct val="90000"/>
              </a:lnSpc>
              <a:spcBef>
                <a:spcPts val="0"/>
              </a:spcBef>
              <a:spcAft>
                <a:spcPts val="0"/>
              </a:spcAft>
              <a:buClr>
                <a:srgbClr val="000000"/>
              </a:buClr>
              <a:buSzPts val="3600"/>
              <a:buFont typeface="Arial"/>
              <a:buNone/>
            </a:pPr>
            <a:r>
              <a:rPr b="1" i="0" lang="en-US" sz="3600" u="none" cap="none" strike="noStrike">
                <a:solidFill>
                  <a:srgbClr val="000000"/>
                </a:solidFill>
                <a:latin typeface="Helvetica Neue"/>
                <a:ea typeface="Helvetica Neue"/>
                <a:cs typeface="Helvetica Neue"/>
                <a:sym typeface="Helvetica Neue"/>
              </a:rPr>
              <a:t>References</a:t>
            </a:r>
            <a:endParaRPr b="0" i="0" sz="1400" u="none" cap="none" strike="noStrike">
              <a:solidFill>
                <a:srgbClr val="000000"/>
              </a:solidFill>
              <a:latin typeface="Arial"/>
              <a:ea typeface="Arial"/>
              <a:cs typeface="Arial"/>
              <a:sym typeface="Arial"/>
            </a:endParaRPr>
          </a:p>
          <a:p>
            <a:pPr indent="-342900" lvl="0" marL="342900" marR="0" rtl="0" algn="l">
              <a:lnSpc>
                <a:spcPct val="90000"/>
              </a:lnSpc>
              <a:spcBef>
                <a:spcPts val="1400"/>
              </a:spcBef>
              <a:spcAft>
                <a:spcPts val="0"/>
              </a:spcAft>
              <a:buClr>
                <a:schemeClr val="dk1"/>
              </a:buClr>
              <a:buSzPts val="1100"/>
              <a:buFont typeface="Arial"/>
              <a:buNone/>
            </a:pPr>
            <a:r>
              <a:rPr b="0" i="1" lang="en-US" sz="2000" u="none" cap="none" strike="noStrike">
                <a:solidFill>
                  <a:schemeClr val="dk1"/>
                </a:solidFill>
                <a:latin typeface="Helvetica Neue"/>
                <a:ea typeface="Helvetica Neue"/>
                <a:cs typeface="Helvetica Neue"/>
                <a:sym typeface="Helvetica Neue"/>
              </a:rPr>
              <a:t>[1</a:t>
            </a:r>
            <a:r>
              <a:rPr b="0" i="0" lang="en-US" sz="2000" u="none" cap="none" strike="noStrike">
                <a:solidFill>
                  <a:schemeClr val="dk1"/>
                </a:solidFill>
                <a:latin typeface="Helvetica Neue"/>
                <a:ea typeface="Helvetica Neue"/>
                <a:cs typeface="Helvetica Neue"/>
                <a:sym typeface="Helvetica Neue"/>
              </a:rPr>
              <a:t>] E.G. Adelberger, J.H. Gundlach, B.R. Heckel, S. Hoedl and S. Schlamminger, </a:t>
            </a:r>
            <a:r>
              <a:rPr b="0" i="1" lang="en-US" sz="2000" u="none" cap="none" strike="noStrike">
                <a:solidFill>
                  <a:schemeClr val="dk1"/>
                </a:solidFill>
                <a:latin typeface="Helvetica Neue"/>
                <a:ea typeface="Helvetica Neue"/>
                <a:cs typeface="Helvetica Neue"/>
                <a:sym typeface="Helvetica Neue"/>
              </a:rPr>
              <a:t>Part. Nucl. Phys</a:t>
            </a:r>
            <a:r>
              <a:rPr b="0" i="0" lang="en-US" sz="2000" u="none" cap="none" strike="noStrike">
                <a:solidFill>
                  <a:schemeClr val="dk1"/>
                </a:solidFill>
                <a:latin typeface="Helvetica Neue"/>
                <a:ea typeface="Helvetica Neue"/>
                <a:cs typeface="Helvetica Neue"/>
                <a:sym typeface="Helvetica Neue"/>
              </a:rPr>
              <a:t>. </a:t>
            </a:r>
            <a:r>
              <a:rPr b="1" i="0" lang="en-US" sz="2000" u="none" cap="none" strike="noStrike">
                <a:solidFill>
                  <a:schemeClr val="dk1"/>
                </a:solidFill>
                <a:latin typeface="Helvetica Neue"/>
                <a:ea typeface="Helvetica Neue"/>
                <a:cs typeface="Helvetica Neue"/>
                <a:sym typeface="Helvetica Neue"/>
              </a:rPr>
              <a:t>62</a:t>
            </a:r>
            <a:r>
              <a:rPr b="0" i="0" lang="en-US" sz="2000" u="none" cap="none" strike="noStrike">
                <a:solidFill>
                  <a:schemeClr val="dk1"/>
                </a:solidFill>
                <a:latin typeface="Helvetica Neue"/>
                <a:ea typeface="Helvetica Neue"/>
                <a:cs typeface="Helvetica Neue"/>
                <a:sym typeface="Helvetica Neue"/>
              </a:rPr>
              <a:t> (2009) 102.</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14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[2] R. Sundrum, </a:t>
            </a:r>
            <a:r>
              <a:rPr b="0" i="1" lang="en-US" sz="2000" u="none" cap="none" strike="noStrike">
                <a:solidFill>
                  <a:schemeClr val="dk1"/>
                </a:solidFill>
                <a:latin typeface="Helvetica Neue"/>
                <a:ea typeface="Helvetica Neue"/>
                <a:cs typeface="Helvetica Neue"/>
                <a:sym typeface="Helvetica Neue"/>
              </a:rPr>
              <a:t>Phys. Rev. D</a:t>
            </a:r>
            <a:r>
              <a:rPr b="0" i="0" lang="en-US" sz="2000" u="none" cap="none" strike="noStrike">
                <a:solidFill>
                  <a:schemeClr val="dk1"/>
                </a:solidFill>
                <a:latin typeface="Helvetica Neue"/>
                <a:ea typeface="Helvetica Neue"/>
                <a:cs typeface="Helvetica Neue"/>
                <a:sym typeface="Helvetica Neue"/>
              </a:rPr>
              <a:t> </a:t>
            </a:r>
            <a:r>
              <a:rPr b="1" i="0" lang="en-US" sz="2000" u="none" cap="none" strike="noStrike">
                <a:solidFill>
                  <a:schemeClr val="dk1"/>
                </a:solidFill>
                <a:latin typeface="Helvetica Neue"/>
                <a:ea typeface="Helvetica Neue"/>
                <a:cs typeface="Helvetica Neue"/>
                <a:sym typeface="Helvetica Neue"/>
              </a:rPr>
              <a:t>69</a:t>
            </a:r>
            <a:r>
              <a:rPr b="0" i="0" lang="en-US" sz="2000" u="none" cap="none" strike="noStrike">
                <a:solidFill>
                  <a:schemeClr val="dk1"/>
                </a:solidFill>
                <a:latin typeface="Helvetica Neue"/>
                <a:ea typeface="Helvetica Neue"/>
                <a:cs typeface="Helvetica Neue"/>
                <a:sym typeface="Helvetica Neue"/>
              </a:rPr>
              <a:t>, 044014 (2004).</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14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[3] E.G. Adelberger, B.R. Heckel and A.E. Nelson, </a:t>
            </a:r>
            <a:r>
              <a:rPr b="0" i="1" lang="en-US" sz="2000" u="none" cap="none" strike="noStrike">
                <a:solidFill>
                  <a:schemeClr val="dk1"/>
                </a:solidFill>
                <a:latin typeface="Helvetica Neue"/>
                <a:ea typeface="Helvetica Neue"/>
                <a:cs typeface="Helvetica Neue"/>
                <a:sym typeface="Helvetica Neue"/>
              </a:rPr>
              <a:t>Ann. Rev. Nucl. Part. Sci</a:t>
            </a:r>
            <a:r>
              <a:rPr b="0" i="0" lang="en-US" sz="2000" u="none" cap="none" strike="noStrike">
                <a:solidFill>
                  <a:schemeClr val="dk1"/>
                </a:solidFill>
                <a:latin typeface="Helvetica Neue"/>
                <a:ea typeface="Helvetica Neue"/>
                <a:cs typeface="Helvetica Neue"/>
                <a:sym typeface="Helvetica Neue"/>
              </a:rPr>
              <a:t>. </a:t>
            </a:r>
            <a:r>
              <a:rPr b="1" i="0" lang="en-US" sz="2000" u="none" cap="none" strike="noStrike">
                <a:solidFill>
                  <a:schemeClr val="dk1"/>
                </a:solidFill>
                <a:latin typeface="Helvetica Neue"/>
                <a:ea typeface="Helvetica Neue"/>
                <a:cs typeface="Helvetica Neue"/>
                <a:sym typeface="Helvetica Neue"/>
              </a:rPr>
              <a:t>53</a:t>
            </a:r>
            <a:r>
              <a:rPr b="0" i="0" lang="en-US" sz="2000" u="none" cap="none" strike="noStrike">
                <a:solidFill>
                  <a:schemeClr val="dk1"/>
                </a:solidFill>
                <a:latin typeface="Helvetica Neue"/>
                <a:ea typeface="Helvetica Neue"/>
                <a:cs typeface="Helvetica Neue"/>
                <a:sym typeface="Helvetica Neue"/>
              </a:rPr>
              <a:t> (2003) 77. </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4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[4] </a:t>
            </a:r>
            <a:r>
              <a:rPr lang="en-US" sz="2000">
                <a:solidFill>
                  <a:schemeClr val="dk1"/>
                </a:solidFill>
                <a:latin typeface="Helvetica Neue"/>
                <a:ea typeface="Helvetica Neue"/>
                <a:cs typeface="Helvetica Neue"/>
                <a:sym typeface="Helvetica Neue"/>
              </a:rPr>
              <a:t>https://moon.nasa.gov/resources/331/the-apollo-15-hammer-feather-drop/</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2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[5] J.G. Lee, et al.,</a:t>
            </a:r>
            <a:r>
              <a:rPr b="0" i="1" lang="en-US" sz="2000" u="none" cap="none" strike="noStrike">
                <a:solidFill>
                  <a:schemeClr val="dk1"/>
                </a:solidFill>
                <a:latin typeface="Helvetica Neue"/>
                <a:ea typeface="Helvetica Neue"/>
                <a:cs typeface="Helvetica Neue"/>
                <a:sym typeface="Helvetica Neue"/>
              </a:rPr>
              <a:t>Phys. Rev. Lett</a:t>
            </a:r>
            <a:r>
              <a:rPr b="0" i="0" lang="en-US" sz="2000" u="none" cap="none" strike="noStrike">
                <a:solidFill>
                  <a:schemeClr val="dk1"/>
                </a:solidFill>
                <a:latin typeface="Helvetica Neue"/>
                <a:ea typeface="Helvetica Neue"/>
                <a:cs typeface="Helvetica Neue"/>
                <a:sym typeface="Helvetica Neue"/>
              </a:rPr>
              <a:t>.,</a:t>
            </a:r>
            <a:r>
              <a:rPr b="1" i="0" lang="en-US" sz="2000" u="none" cap="none" strike="noStrike">
                <a:solidFill>
                  <a:schemeClr val="dk1"/>
                </a:solidFill>
                <a:latin typeface="Helvetica Neue"/>
                <a:ea typeface="Helvetica Neue"/>
                <a:cs typeface="Helvetica Neue"/>
                <a:sym typeface="Helvetica Neue"/>
              </a:rPr>
              <a:t>124</a:t>
            </a:r>
            <a:r>
              <a:rPr b="0" i="0" lang="en-US" sz="2000" u="none" cap="none" strike="noStrike">
                <a:solidFill>
                  <a:schemeClr val="dk1"/>
                </a:solidFill>
                <a:latin typeface="Helvetica Neue"/>
                <a:ea typeface="Helvetica Neue"/>
                <a:cs typeface="Helvetica Neue"/>
                <a:sym typeface="Helvetica Neue"/>
              </a:rPr>
              <a:t>, 101101 (2020).</a:t>
            </a:r>
            <a:endParaRPr b="0" i="0" sz="2000" u="none" cap="none" strike="noStrike">
              <a:solidFill>
                <a:schemeClr val="dk1"/>
              </a:solidFill>
              <a:latin typeface="Arial"/>
              <a:ea typeface="Arial"/>
              <a:cs typeface="Arial"/>
              <a:sym typeface="Arial"/>
            </a:endParaRPr>
          </a:p>
          <a:p>
            <a:pPr indent="-342900" lvl="0" marL="342900" marR="0" rtl="0" algn="l">
              <a:lnSpc>
                <a:spcPct val="90000"/>
              </a:lnSpc>
              <a:spcBef>
                <a:spcPts val="12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[6] D.J. Kapner, T.S. Cook, E.G. Adelberger, J.H. Gundlach, B.R. Heckel, C.D. Hoyle, and H.E. Swanson, </a:t>
            </a:r>
            <a:r>
              <a:rPr b="0" i="1" lang="en-US" sz="2000" u="none" cap="none" strike="noStrike">
                <a:solidFill>
                  <a:schemeClr val="dk1"/>
                </a:solidFill>
                <a:latin typeface="Helvetica Neue"/>
                <a:ea typeface="Helvetica Neue"/>
                <a:cs typeface="Helvetica Neue"/>
                <a:sym typeface="Helvetica Neue"/>
              </a:rPr>
              <a:t>Phys. Rev. Lett</a:t>
            </a:r>
            <a:r>
              <a:rPr b="0" i="0" lang="en-US" sz="2000" u="none" cap="none" strike="noStrike">
                <a:solidFill>
                  <a:schemeClr val="dk1"/>
                </a:solidFill>
                <a:latin typeface="Helvetica Neue"/>
                <a:ea typeface="Helvetica Neue"/>
                <a:cs typeface="Helvetica Neue"/>
                <a:sym typeface="Helvetica Neue"/>
              </a:rPr>
              <a:t>. </a:t>
            </a:r>
            <a:r>
              <a:rPr b="1" i="0" lang="en-US" sz="2000" u="none" cap="none" strike="noStrike">
                <a:solidFill>
                  <a:schemeClr val="dk1"/>
                </a:solidFill>
                <a:latin typeface="Helvetica Neue"/>
                <a:ea typeface="Helvetica Neue"/>
                <a:cs typeface="Helvetica Neue"/>
                <a:sym typeface="Helvetica Neue"/>
              </a:rPr>
              <a:t>98</a:t>
            </a:r>
            <a:r>
              <a:rPr b="0" i="0" lang="en-US" sz="2000" u="none" cap="none" strike="noStrike">
                <a:solidFill>
                  <a:schemeClr val="dk1"/>
                </a:solidFill>
                <a:latin typeface="Helvetica Neue"/>
                <a:ea typeface="Helvetica Neue"/>
                <a:cs typeface="Helvetica Neue"/>
                <a:sym typeface="Helvetica Neue"/>
              </a:rPr>
              <a:t>, 021101 (2007).</a:t>
            </a:r>
            <a:endParaRPr b="0" i="0" sz="2000" u="none" cap="none" strike="noStrike">
              <a:solidFill>
                <a:schemeClr val="dk1"/>
              </a:solidFill>
              <a:latin typeface="Arial"/>
              <a:ea typeface="Arial"/>
              <a:cs typeface="Arial"/>
              <a:sym typeface="Arial"/>
            </a:endParaRPr>
          </a:p>
          <a:p>
            <a:pPr indent="-342900" lvl="0" marL="342900" marR="0" rtl="0" algn="l">
              <a:lnSpc>
                <a:spcPct val="90000"/>
              </a:lnSpc>
              <a:spcBef>
                <a:spcPts val="12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[7] S.-Q. Yang et al., </a:t>
            </a:r>
            <a:r>
              <a:rPr b="0" i="1" lang="en-US" sz="2000" u="none" cap="none" strike="noStrike">
                <a:solidFill>
                  <a:schemeClr val="dk1"/>
                </a:solidFill>
                <a:latin typeface="Helvetica Neue"/>
                <a:ea typeface="Helvetica Neue"/>
                <a:cs typeface="Helvetica Neue"/>
                <a:sym typeface="Helvetica Neue"/>
              </a:rPr>
              <a:t>Phys. Rev. Lett</a:t>
            </a:r>
            <a:r>
              <a:rPr b="0" i="0" lang="en-US" sz="2000" u="none" cap="none" strike="noStrike">
                <a:solidFill>
                  <a:schemeClr val="dk1"/>
                </a:solidFill>
                <a:latin typeface="Helvetica Neue"/>
                <a:ea typeface="Helvetica Neue"/>
                <a:cs typeface="Helvetica Neue"/>
                <a:sym typeface="Helvetica Neue"/>
              </a:rPr>
              <a:t>. </a:t>
            </a:r>
            <a:r>
              <a:rPr b="1" i="0" lang="en-US" sz="2000" u="none" cap="none" strike="noStrike">
                <a:solidFill>
                  <a:schemeClr val="dk1"/>
                </a:solidFill>
                <a:latin typeface="Helvetica Neue"/>
                <a:ea typeface="Helvetica Neue"/>
                <a:cs typeface="Helvetica Neue"/>
                <a:sym typeface="Helvetica Neue"/>
              </a:rPr>
              <a:t>108</a:t>
            </a:r>
            <a:r>
              <a:rPr b="0" i="0" lang="en-US" sz="2000" u="none" cap="none" strike="noStrike">
                <a:solidFill>
                  <a:schemeClr val="dk1"/>
                </a:solidFill>
                <a:latin typeface="Helvetica Neue"/>
                <a:ea typeface="Helvetica Neue"/>
                <a:cs typeface="Helvetica Neue"/>
                <a:sym typeface="Helvetica Neue"/>
              </a:rPr>
              <a:t>, 081101 (2012).</a:t>
            </a:r>
            <a:endParaRPr b="0" i="0" sz="2000" u="none" cap="none" strike="noStrike">
              <a:solidFill>
                <a:schemeClr val="dk1"/>
              </a:solidFill>
              <a:latin typeface="Arial"/>
              <a:ea typeface="Arial"/>
              <a:cs typeface="Arial"/>
              <a:sym typeface="Arial"/>
            </a:endParaRPr>
          </a:p>
          <a:p>
            <a:pPr indent="-342900" lvl="0" marL="342900" marR="0" rtl="0" algn="l">
              <a:lnSpc>
                <a:spcPct val="90000"/>
              </a:lnSpc>
              <a:spcBef>
                <a:spcPts val="12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[8] W.-H. Tan et al., Phys. Rev. Lett. </a:t>
            </a:r>
            <a:r>
              <a:rPr b="1" i="0" lang="en-US" sz="2000" u="none" cap="none" strike="noStrike">
                <a:solidFill>
                  <a:schemeClr val="dk1"/>
                </a:solidFill>
                <a:latin typeface="Helvetica Neue"/>
                <a:ea typeface="Helvetica Neue"/>
                <a:cs typeface="Helvetica Neue"/>
                <a:sym typeface="Helvetica Neue"/>
              </a:rPr>
              <a:t>116</a:t>
            </a:r>
            <a:r>
              <a:rPr b="0" i="0" lang="en-US" sz="2000" u="none" cap="none" strike="noStrike">
                <a:solidFill>
                  <a:schemeClr val="dk1"/>
                </a:solidFill>
                <a:latin typeface="Helvetica Neue"/>
                <a:ea typeface="Helvetica Neue"/>
                <a:cs typeface="Helvetica Neue"/>
                <a:sym typeface="Helvetica Neue"/>
              </a:rPr>
              <a:t>, 131101 (2016).</a:t>
            </a:r>
            <a:endParaRPr b="0" i="0" sz="2000" u="none" cap="none" strike="noStrike">
              <a:solidFill>
                <a:schemeClr val="dk1"/>
              </a:solidFill>
              <a:latin typeface="Arial"/>
              <a:ea typeface="Arial"/>
              <a:cs typeface="Arial"/>
              <a:sym typeface="Arial"/>
            </a:endParaRPr>
          </a:p>
          <a:p>
            <a:pPr indent="0" lvl="0" marL="0" marR="0" rtl="0" algn="l">
              <a:lnSpc>
                <a:spcPct val="90000"/>
              </a:lnSpc>
              <a:spcBef>
                <a:spcPts val="1200"/>
              </a:spcBef>
              <a:spcAft>
                <a:spcPts val="0"/>
              </a:spcAft>
              <a:buClr>
                <a:schemeClr val="dk1"/>
              </a:buClr>
              <a:buSzPts val="1100"/>
              <a:buFont typeface="Arial"/>
              <a:buNone/>
            </a:pPr>
            <a:r>
              <a:rPr b="0" i="0" lang="en-US" sz="2000" u="none" cap="none" strike="noStrike">
                <a:solidFill>
                  <a:schemeClr val="dk1"/>
                </a:solidFill>
                <a:latin typeface="Helvetica Neue"/>
                <a:ea typeface="Helvetica Neue"/>
                <a:cs typeface="Helvetica Neue"/>
                <a:sym typeface="Helvetica Neue"/>
              </a:rPr>
              <a:t>[9] J.K. Hoskins, R.D. Newman, R. Spero, and J. Schultz, </a:t>
            </a:r>
            <a:r>
              <a:rPr b="0" i="1" lang="en-US" sz="2000" u="none" cap="none" strike="noStrike">
                <a:solidFill>
                  <a:schemeClr val="dk1"/>
                </a:solidFill>
                <a:latin typeface="Helvetica Neue"/>
                <a:ea typeface="Helvetica Neue"/>
                <a:cs typeface="Helvetica Neue"/>
                <a:sym typeface="Helvetica Neue"/>
              </a:rPr>
              <a:t>Phys. Rev</a:t>
            </a:r>
            <a:r>
              <a:rPr b="0" i="0" lang="en-US" sz="2000" u="none" cap="none" strike="noStrike">
                <a:solidFill>
                  <a:schemeClr val="dk1"/>
                </a:solidFill>
                <a:latin typeface="Helvetica Neue"/>
                <a:ea typeface="Helvetica Neue"/>
                <a:cs typeface="Helvetica Neue"/>
                <a:sym typeface="Helvetica Neue"/>
              </a:rPr>
              <a:t>. D </a:t>
            </a:r>
            <a:r>
              <a:rPr b="1" i="0" lang="en-US" sz="2000" u="none" cap="none" strike="noStrike">
                <a:solidFill>
                  <a:schemeClr val="dk1"/>
                </a:solidFill>
                <a:latin typeface="Helvetica Neue"/>
                <a:ea typeface="Helvetica Neue"/>
                <a:cs typeface="Helvetica Neue"/>
                <a:sym typeface="Helvetica Neue"/>
              </a:rPr>
              <a:t>32 </a:t>
            </a:r>
            <a:r>
              <a:rPr b="0" i="0" lang="en-US" sz="2000" u="none" cap="none" strike="noStrike">
                <a:solidFill>
                  <a:schemeClr val="dk1"/>
                </a:solidFill>
                <a:latin typeface="Helvetica Neue"/>
                <a:ea typeface="Helvetica Neue"/>
                <a:cs typeface="Helvetica Neue"/>
                <a:sym typeface="Helvetica Neue"/>
              </a:rPr>
              <a:t>(1985) 3084.</a:t>
            </a:r>
            <a:endParaRPr b="0" i="0" sz="2000" u="none" cap="none" strike="noStrike">
              <a:solidFill>
                <a:schemeClr val="dk1"/>
              </a:solidFill>
              <a:latin typeface="Helvetica Neue"/>
              <a:ea typeface="Helvetica Neue"/>
              <a:cs typeface="Helvetica Neue"/>
              <a:sym typeface="Helvetica Neue"/>
            </a:endParaRPr>
          </a:p>
          <a:p>
            <a:pPr indent="0" lvl="0" marL="0" marR="0" rtl="0" algn="l">
              <a:lnSpc>
                <a:spcPct val="90000"/>
              </a:lnSpc>
              <a:spcBef>
                <a:spcPts val="1200"/>
              </a:spcBef>
              <a:spcAft>
                <a:spcPts val="0"/>
              </a:spcAft>
              <a:buClr>
                <a:srgbClr val="000000"/>
              </a:buClr>
              <a:buSzPts val="2000"/>
              <a:buFont typeface="Arial"/>
              <a:buNone/>
            </a:pPr>
            <a:r>
              <a:t/>
            </a:r>
            <a:endParaRPr b="0" i="0" sz="2000" u="none" cap="none" strike="noStrike">
              <a:solidFill>
                <a:srgbClr val="000000"/>
              </a:solidFill>
              <a:latin typeface="Helvetica Neue"/>
              <a:ea typeface="Helvetica Neue"/>
              <a:cs typeface="Helvetica Neue"/>
              <a:sym typeface="Helvetica Neue"/>
            </a:endParaRPr>
          </a:p>
          <a:p>
            <a:pPr indent="0" lvl="0" marL="0" marR="0" rtl="0" algn="just">
              <a:lnSpc>
                <a:spcPct val="90000"/>
              </a:lnSpc>
              <a:spcBef>
                <a:spcPts val="1200"/>
              </a:spcBef>
              <a:spcAft>
                <a:spcPts val="0"/>
              </a:spcAft>
              <a:buClr>
                <a:srgbClr val="000000"/>
              </a:buClr>
              <a:buSzPts val="2000"/>
              <a:buFont typeface="Arial"/>
              <a:buNone/>
            </a:pPr>
            <a:r>
              <a:t/>
            </a:r>
            <a:endParaRPr b="0" i="0" sz="2000" u="none" cap="none" strike="noStrike">
              <a:solidFill>
                <a:srgbClr val="000000"/>
              </a:solidFill>
              <a:latin typeface="Helvetica Neue"/>
              <a:ea typeface="Helvetica Neue"/>
              <a:cs typeface="Helvetica Neue"/>
              <a:sym typeface="Helvetica Neue"/>
            </a:endParaRPr>
          </a:p>
        </p:txBody>
      </p:sp>
      <p:sp>
        <p:nvSpPr>
          <p:cNvPr id="67" name="Google Shape;67;p1"/>
          <p:cNvSpPr/>
          <p:nvPr/>
        </p:nvSpPr>
        <p:spPr>
          <a:xfrm>
            <a:off x="13255613" y="19014875"/>
            <a:ext cx="11430018" cy="378621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Helvetica Neue"/>
                <a:ea typeface="Helvetica Neue"/>
                <a:cs typeface="Helvetica Neue"/>
                <a:sym typeface="Helvetica Neue"/>
              </a:rPr>
              <a:t>Above: Results from previous experiments, shown by the curves labeled  Eöt-Wash [</a:t>
            </a:r>
            <a:r>
              <a:rPr b="0" i="0" lang="en-US" sz="2400" u="none" cap="none" strike="noStrike">
                <a:solidFill>
                  <a:schemeClr val="dk1"/>
                </a:solidFill>
                <a:latin typeface="Helvetica Neue"/>
                <a:ea typeface="Helvetica Neue"/>
                <a:cs typeface="Helvetica Neue"/>
                <a:sym typeface="Helvetica Neue"/>
              </a:rPr>
              <a:t>5</a:t>
            </a:r>
            <a:r>
              <a:rPr b="0" i="0" lang="en-US" sz="2400" u="none" cap="none" strike="noStrike">
                <a:solidFill>
                  <a:schemeClr val="dk1"/>
                </a:solidFill>
                <a:latin typeface="Helvetica Neue"/>
                <a:ea typeface="Helvetica Neue"/>
                <a:cs typeface="Helvetica Neue"/>
                <a:sym typeface="Helvetica Neue"/>
              </a:rPr>
              <a:t>,6], HUST [7, 8], and Irvine [9], produce the region in yellow which is excluded at the 95% confidence level. Each blue dashed line shows the predicted sensitivity of this apparatus for independent analyses of the first (1ω) and second (2ω) harmonic torque amplitudes. Improved constraints may be obtained by analyzing multiple harmonics together. The green dashed line is the current expected sensitivity of the apparatus. Note that for certain values of λ, an improvement by a factor of approximately 20 is obtained over previous efforts. The dashed curve crosses α = 1 at λ = 29 μm.</a:t>
            </a:r>
            <a:endParaRPr b="0" i="0" sz="2500" u="none" cap="none" strike="noStrike">
              <a:solidFill>
                <a:srgbClr val="000000"/>
              </a:solidFill>
              <a:latin typeface="Helvetica Neue"/>
              <a:ea typeface="Helvetica Neue"/>
              <a:cs typeface="Helvetica Neue"/>
              <a:sym typeface="Helvetica Neue"/>
            </a:endParaRPr>
          </a:p>
        </p:txBody>
      </p:sp>
      <p:sp>
        <p:nvSpPr>
          <p:cNvPr id="68" name="Google Shape;68;p1"/>
          <p:cNvSpPr/>
          <p:nvPr/>
        </p:nvSpPr>
        <p:spPr>
          <a:xfrm>
            <a:off x="20027895" y="28627075"/>
            <a:ext cx="4657770" cy="2897586"/>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0" lIns="0" spcFirstLastPara="1" rIns="0" wrap="square" tIns="0">
            <a:no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14477975" y="8704650"/>
            <a:ext cx="8985276" cy="926100"/>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Helvetica Neue"/>
                <a:ea typeface="Helvetica Neue"/>
                <a:cs typeface="Helvetica Neue"/>
                <a:sym typeface="Helvetica Neue"/>
              </a:rPr>
              <a:t>λ</a:t>
            </a:r>
            <a:r>
              <a:rPr b="0" i="0" lang="en-US" sz="2400" u="none" cap="none" strike="noStrike">
                <a:solidFill>
                  <a:srgbClr val="000000"/>
                </a:solidFill>
                <a:latin typeface="Helvetica Neue"/>
                <a:ea typeface="Helvetica Neue"/>
                <a:cs typeface="Helvetica Neue"/>
                <a:sym typeface="Helvetica Neue"/>
              </a:rPr>
              <a:t>  - Length scale where a deviation from the ISL might occur</a:t>
            </a:r>
            <a:endParaRPr b="0" i="0" sz="12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000"/>
              <a:buFont typeface="Arial"/>
              <a:buNone/>
            </a:pPr>
            <a:r>
              <a:rPr b="0" i="1" lang="en-US" sz="3000" u="none" cap="none" strike="noStrike">
                <a:solidFill>
                  <a:srgbClr val="000000"/>
                </a:solidFill>
                <a:latin typeface="Helvetica Neue"/>
                <a:ea typeface="Helvetica Neue"/>
                <a:cs typeface="Helvetica Neue"/>
                <a:sym typeface="Helvetica Neue"/>
              </a:rPr>
              <a:t>α</a:t>
            </a:r>
            <a:r>
              <a:rPr b="0" i="0" lang="en-US" sz="2400" u="none" cap="none" strike="noStrike">
                <a:solidFill>
                  <a:srgbClr val="000000"/>
                </a:solidFill>
                <a:latin typeface="Helvetica Neue"/>
                <a:ea typeface="Helvetica Neue"/>
                <a:cs typeface="Helvetica Neue"/>
                <a:sym typeface="Helvetica Neue"/>
              </a:rPr>
              <a:t>  - Strength of the potential deviation</a:t>
            </a:r>
            <a:r>
              <a:rPr b="0" i="0" lang="en-US" sz="2500" u="none" cap="none" strike="noStrike">
                <a:solidFill>
                  <a:srgbClr val="000000"/>
                </a:solidFill>
                <a:latin typeface="Helvetica Neue"/>
                <a:ea typeface="Helvetica Neue"/>
                <a:cs typeface="Helvetica Neue"/>
                <a:sym typeface="Helvetica Neue"/>
              </a:rPr>
              <a:t> </a:t>
            </a:r>
            <a:endParaRPr b="0" i="0" sz="1300" u="none" cap="none" strike="noStrike">
              <a:solidFill>
                <a:srgbClr val="000000"/>
              </a:solidFill>
              <a:latin typeface="Helvetica Neue"/>
              <a:ea typeface="Helvetica Neue"/>
              <a:cs typeface="Helvetica Neue"/>
              <a:sym typeface="Helvetica Neue"/>
            </a:endParaRPr>
          </a:p>
        </p:txBody>
      </p:sp>
      <p:sp>
        <p:nvSpPr>
          <p:cNvPr id="70" name="Google Shape;70;p1"/>
          <p:cNvSpPr/>
          <p:nvPr/>
        </p:nvSpPr>
        <p:spPr>
          <a:xfrm>
            <a:off x="25717500" y="22801075"/>
            <a:ext cx="11301984" cy="3823740"/>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Helvetica Neue"/>
                <a:ea typeface="Helvetica Neue"/>
                <a:cs typeface="Helvetica Neue"/>
                <a:sym typeface="Helvetica Neue"/>
              </a:rPr>
              <a:t>Acknowledgements</a:t>
            </a:r>
            <a:endParaRPr b="0" i="0" sz="48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140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We extend a special thanks to Tyler Hooker, and all of the current and former students who have contributed to the HSU Gravitational Physics Laboratory.</a:t>
            </a:r>
            <a:endParaRPr b="0" i="0" sz="1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140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HSU gravitational physics research is supported by the National Science Foundation (NSF) grants PHY-1065697, PHY-1306783, PHY-1606988, PHY- 1908502, Research Corporation grant CC6839, and internally by the HSU College of Natural Resources and Sciences, Sponsored Programs Foundation, and President’s Office. CSU-LSAMP is funded through the NSF under grant HRD-1302873 and the Chancellor's Office of the California State University. </a:t>
            </a:r>
            <a:endParaRPr b="0" i="0" sz="1400" u="none" cap="none" strike="noStrike">
              <a:solidFill>
                <a:srgbClr val="000000"/>
              </a:solidFill>
              <a:latin typeface="Helvetica Neue"/>
              <a:ea typeface="Helvetica Neue"/>
              <a:cs typeface="Helvetica Neue"/>
              <a:sym typeface="Helvetica Neue"/>
            </a:endParaRPr>
          </a:p>
        </p:txBody>
      </p:sp>
      <p:sp>
        <p:nvSpPr>
          <p:cNvPr id="71" name="Google Shape;71;p1"/>
          <p:cNvSpPr/>
          <p:nvPr/>
        </p:nvSpPr>
        <p:spPr>
          <a:xfrm>
            <a:off x="15563850" y="22921741"/>
            <a:ext cx="6813558" cy="701676"/>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Helvetica Neue"/>
                <a:ea typeface="Helvetica Neue"/>
                <a:cs typeface="Helvetica Neue"/>
                <a:sym typeface="Helvetica Neue"/>
              </a:rPr>
              <a:t>Weak Equivalence Principle</a:t>
            </a:r>
            <a:endParaRPr b="0" i="0" sz="2400" u="none" cap="none" strike="noStrike">
              <a:solidFill>
                <a:srgbClr val="000000"/>
              </a:solidFill>
              <a:latin typeface="Helvetica Neue"/>
              <a:ea typeface="Helvetica Neue"/>
              <a:cs typeface="Helvetica Neue"/>
              <a:sym typeface="Helvetica Neue"/>
            </a:endParaRPr>
          </a:p>
        </p:txBody>
      </p:sp>
      <p:grpSp>
        <p:nvGrpSpPr>
          <p:cNvPr id="72" name="Google Shape;72;p1"/>
          <p:cNvGrpSpPr/>
          <p:nvPr/>
        </p:nvGrpSpPr>
        <p:grpSpPr>
          <a:xfrm>
            <a:off x="13255011" y="5726625"/>
            <a:ext cx="11429999" cy="1531059"/>
            <a:chOff x="12801012" y="5208250"/>
            <a:chExt cx="10972800" cy="1531059"/>
          </a:xfrm>
        </p:grpSpPr>
        <p:sp>
          <p:nvSpPr>
            <p:cNvPr id="73" name="Google Shape;73;p1"/>
            <p:cNvSpPr/>
            <p:nvPr/>
          </p:nvSpPr>
          <p:spPr>
            <a:xfrm>
              <a:off x="15849794" y="5208250"/>
              <a:ext cx="4875228" cy="701676"/>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Helvetica Neue"/>
                  <a:ea typeface="Helvetica Neue"/>
                  <a:cs typeface="Helvetica Neue"/>
                  <a:sym typeface="Helvetica Neue"/>
                </a:rPr>
                <a:t>Inverse-square Law</a:t>
              </a:r>
              <a:endParaRPr b="0" i="0" sz="2400" u="none" cap="none" strike="noStrike">
                <a:solidFill>
                  <a:srgbClr val="000000"/>
                </a:solidFill>
                <a:latin typeface="Helvetica Neue"/>
                <a:ea typeface="Helvetica Neue"/>
                <a:cs typeface="Helvetica Neue"/>
                <a:sym typeface="Helvetica Neue"/>
              </a:endParaRPr>
            </a:p>
          </p:txBody>
        </p:sp>
        <p:sp>
          <p:nvSpPr>
            <p:cNvPr id="74" name="Google Shape;74;p1"/>
            <p:cNvSpPr/>
            <p:nvPr/>
          </p:nvSpPr>
          <p:spPr>
            <a:xfrm>
              <a:off x="12801012" y="5910625"/>
              <a:ext cx="10972800" cy="828684"/>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One way to model deviations from the ISL is to add a Yukawa addition to the standard Newtonian potential energy [3] :</a:t>
              </a:r>
              <a:endParaRPr b="0" i="0" sz="1400" u="none" cap="none" strike="noStrike">
                <a:solidFill>
                  <a:srgbClr val="000000"/>
                </a:solidFill>
                <a:latin typeface="Arial"/>
                <a:ea typeface="Arial"/>
                <a:cs typeface="Arial"/>
                <a:sym typeface="Arial"/>
              </a:endParaRPr>
            </a:p>
          </p:txBody>
        </p:sp>
      </p:grpSp>
      <p:sp>
        <p:nvSpPr>
          <p:cNvPr id="75" name="Google Shape;75;p1"/>
          <p:cNvSpPr/>
          <p:nvPr/>
        </p:nvSpPr>
        <p:spPr>
          <a:xfrm>
            <a:off x="13255613" y="24104117"/>
            <a:ext cx="11430018" cy="828684"/>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The WEP will be tested at short range using a composition dipole pendulum as shown below. </a:t>
            </a:r>
            <a:endParaRPr b="0" i="0" sz="1400" u="none" cap="none" strike="noStrike">
              <a:solidFill>
                <a:srgbClr val="000000"/>
              </a:solidFill>
              <a:latin typeface="Arial"/>
              <a:ea typeface="Arial"/>
              <a:cs typeface="Arial"/>
              <a:sym typeface="Arial"/>
            </a:endParaRPr>
          </a:p>
        </p:txBody>
      </p:sp>
      <p:grpSp>
        <p:nvGrpSpPr>
          <p:cNvPr id="76" name="Google Shape;76;p1"/>
          <p:cNvGrpSpPr/>
          <p:nvPr/>
        </p:nvGrpSpPr>
        <p:grpSpPr>
          <a:xfrm>
            <a:off x="15037591" y="25474875"/>
            <a:ext cx="7866067" cy="3541712"/>
            <a:chOff x="27660598" y="6353180"/>
            <a:chExt cx="7866067" cy="3541712"/>
          </a:xfrm>
        </p:grpSpPr>
        <p:pic>
          <p:nvPicPr>
            <p:cNvPr descr="image.png" id="77" name="Google Shape;77;p1"/>
            <p:cNvPicPr preferRelativeResize="0"/>
            <p:nvPr/>
          </p:nvPicPr>
          <p:blipFill rotWithShape="1">
            <a:blip r:embed="rId4">
              <a:alphaModFix/>
            </a:blip>
            <a:srcRect b="18608" l="48117" r="41541" t="6493"/>
            <a:stretch/>
          </p:blipFill>
          <p:spPr>
            <a:xfrm>
              <a:off x="30168853" y="7067555"/>
              <a:ext cx="544513" cy="2252662"/>
            </a:xfrm>
            <a:prstGeom prst="rect">
              <a:avLst/>
            </a:prstGeom>
            <a:noFill/>
            <a:ln>
              <a:noFill/>
            </a:ln>
          </p:spPr>
        </p:pic>
        <p:grpSp>
          <p:nvGrpSpPr>
            <p:cNvPr id="78" name="Google Shape;78;p1"/>
            <p:cNvGrpSpPr/>
            <p:nvPr/>
          </p:nvGrpSpPr>
          <p:grpSpPr>
            <a:xfrm>
              <a:off x="27660598" y="6353180"/>
              <a:ext cx="7866067" cy="3541712"/>
              <a:chOff x="27703459" y="6353180"/>
              <a:chExt cx="7866067" cy="3541712"/>
            </a:xfrm>
          </p:grpSpPr>
          <p:sp>
            <p:nvSpPr>
              <p:cNvPr id="79" name="Google Shape;79;p1"/>
              <p:cNvSpPr/>
              <p:nvPr/>
            </p:nvSpPr>
            <p:spPr>
              <a:xfrm>
                <a:off x="31089600" y="6962780"/>
                <a:ext cx="457200" cy="452433"/>
              </a:xfrm>
              <a:custGeom>
                <a:rect b="b" l="l" r="r" t="t"/>
                <a:pathLst>
                  <a:path extrusionOk="0" h="21600" w="21600">
                    <a:moveTo>
                      <a:pt x="0" y="0"/>
                    </a:moveTo>
                    <a:lnTo>
                      <a:pt x="21599" y="0"/>
                    </a:lnTo>
                    <a:lnTo>
                      <a:pt x="21599" y="21599"/>
                    </a:lnTo>
                    <a:lnTo>
                      <a:pt x="0" y="21599"/>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00"/>
                    </a:solidFill>
                    <a:latin typeface="Helvetica Neue"/>
                    <a:ea typeface="Helvetica Neue"/>
                    <a:cs typeface="Helvetica Neue"/>
                    <a:sym typeface="Helvetica Neue"/>
                  </a:rPr>
                  <a:t>Ti</a:t>
                </a:r>
                <a:endParaRPr b="0" i="0" sz="1400" u="none" cap="none" strike="noStrike">
                  <a:solidFill>
                    <a:srgbClr val="000000"/>
                  </a:solidFill>
                  <a:latin typeface="Arial"/>
                  <a:ea typeface="Arial"/>
                  <a:cs typeface="Arial"/>
                  <a:sym typeface="Arial"/>
                </a:endParaRPr>
              </a:p>
            </p:txBody>
          </p:sp>
          <p:sp>
            <p:nvSpPr>
              <p:cNvPr id="80" name="Google Shape;80;p1"/>
              <p:cNvSpPr/>
              <p:nvPr/>
            </p:nvSpPr>
            <p:spPr>
              <a:xfrm>
                <a:off x="31089600" y="8839214"/>
                <a:ext cx="457200" cy="485766"/>
              </a:xfrm>
              <a:custGeom>
                <a:rect b="b" l="l" r="r" t="t"/>
                <a:pathLst>
                  <a:path extrusionOk="0" h="21600" w="21600">
                    <a:moveTo>
                      <a:pt x="0" y="0"/>
                    </a:moveTo>
                    <a:lnTo>
                      <a:pt x="21599" y="0"/>
                    </a:lnTo>
                    <a:lnTo>
                      <a:pt x="21599" y="21599"/>
                    </a:lnTo>
                    <a:lnTo>
                      <a:pt x="0" y="21599"/>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F2F2F2"/>
                    </a:solidFill>
                    <a:latin typeface="Helvetica Neue"/>
                    <a:ea typeface="Helvetica Neue"/>
                    <a:cs typeface="Helvetica Neue"/>
                    <a:sym typeface="Helvetica Neue"/>
                  </a:rPr>
                  <a:t>Al</a:t>
                </a:r>
                <a:endParaRPr b="0" i="0" sz="2800" u="none" cap="none" strike="noStrike">
                  <a:solidFill>
                    <a:srgbClr val="F2F2F2"/>
                  </a:solidFill>
                  <a:latin typeface="Helvetica Neue"/>
                  <a:ea typeface="Helvetica Neue"/>
                  <a:cs typeface="Helvetica Neue"/>
                  <a:sym typeface="Helvetica Neue"/>
                </a:endParaRPr>
              </a:p>
            </p:txBody>
          </p:sp>
          <p:grpSp>
            <p:nvGrpSpPr>
              <p:cNvPr id="81" name="Google Shape;81;p1"/>
              <p:cNvGrpSpPr/>
              <p:nvPr/>
            </p:nvGrpSpPr>
            <p:grpSpPr>
              <a:xfrm>
                <a:off x="27703459" y="6353180"/>
                <a:ext cx="7866067" cy="3541712"/>
                <a:chOff x="26484259" y="6516688"/>
                <a:chExt cx="7866067" cy="3541712"/>
              </a:xfrm>
            </p:grpSpPr>
            <p:sp>
              <p:nvSpPr>
                <p:cNvPr id="82" name="Google Shape;82;p1"/>
                <p:cNvSpPr/>
                <p:nvPr/>
              </p:nvSpPr>
              <p:spPr>
                <a:xfrm flipH="1">
                  <a:off x="30784800" y="6516688"/>
                  <a:ext cx="288925" cy="3541712"/>
                </a:xfrm>
                <a:custGeom>
                  <a:rect b="b" l="l" r="r" t="t"/>
                  <a:pathLst>
                    <a:path extrusionOk="0" h="21600" w="21600">
                      <a:moveTo>
                        <a:pt x="0" y="0"/>
                      </a:moveTo>
                      <a:lnTo>
                        <a:pt x="21600" y="0"/>
                      </a:lnTo>
                      <a:lnTo>
                        <a:pt x="21600" y="21599"/>
                      </a:lnTo>
                      <a:lnTo>
                        <a:pt x="0" y="21599"/>
                      </a:lnTo>
                      <a:close/>
                    </a:path>
                  </a:pathLst>
                </a:custGeom>
                <a:solidFill>
                  <a:srgbClr val="A7A7A7"/>
                </a:solidFill>
                <a:ln cap="flat" cmpd="sng" w="25400">
                  <a:solidFill>
                    <a:srgbClr val="BBE0E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Helvetica Neue"/>
                    <a:ea typeface="Helvetica Neue"/>
                    <a:cs typeface="Helvetica Neue"/>
                    <a:sym typeface="Helvetica Neue"/>
                  </a:endParaRPr>
                </a:p>
              </p:txBody>
            </p:sp>
            <p:cxnSp>
              <p:nvCxnSpPr>
                <p:cNvPr id="83" name="Google Shape;83;p1"/>
                <p:cNvCxnSpPr/>
                <p:nvPr/>
              </p:nvCxnSpPr>
              <p:spPr>
                <a:xfrm>
                  <a:off x="28041600" y="7231062"/>
                  <a:ext cx="836613" cy="625475"/>
                </a:xfrm>
                <a:prstGeom prst="straightConnector1">
                  <a:avLst/>
                </a:prstGeom>
                <a:noFill/>
                <a:ln cap="flat" cmpd="sng" w="28575">
                  <a:solidFill>
                    <a:srgbClr val="000000"/>
                  </a:solidFill>
                  <a:prstDash val="solid"/>
                  <a:round/>
                  <a:headEnd len="sm" w="sm" type="none"/>
                  <a:tailEnd len="med" w="med" type="triangle"/>
                </a:ln>
              </p:spPr>
            </p:cxnSp>
            <p:sp>
              <p:nvSpPr>
                <p:cNvPr id="84" name="Google Shape;84;p1"/>
                <p:cNvSpPr/>
                <p:nvPr/>
              </p:nvSpPr>
              <p:spPr>
                <a:xfrm>
                  <a:off x="26484259" y="6917534"/>
                  <a:ext cx="1862139" cy="417508"/>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Pendulum</a:t>
                  </a:r>
                  <a:endParaRPr b="0" i="0" sz="1400" u="none" cap="none" strike="noStrike">
                    <a:solidFill>
                      <a:srgbClr val="000000"/>
                    </a:solidFill>
                    <a:latin typeface="Helvetica Neue"/>
                    <a:ea typeface="Helvetica Neue"/>
                    <a:cs typeface="Helvetica Neue"/>
                    <a:sym typeface="Helvetica Neue"/>
                  </a:endParaRPr>
                </a:p>
              </p:txBody>
            </p:sp>
            <p:sp>
              <p:nvSpPr>
                <p:cNvPr id="85" name="Google Shape;85;p1"/>
                <p:cNvSpPr/>
                <p:nvPr/>
              </p:nvSpPr>
              <p:spPr>
                <a:xfrm>
                  <a:off x="31988128" y="9324970"/>
                  <a:ext cx="2362198" cy="544508"/>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Attractor Mass</a:t>
                  </a:r>
                  <a:endParaRPr b="0" i="0" sz="1400" u="none" cap="none" strike="noStrike">
                    <a:solidFill>
                      <a:srgbClr val="000000"/>
                    </a:solidFill>
                    <a:latin typeface="Arial"/>
                    <a:ea typeface="Arial"/>
                    <a:cs typeface="Arial"/>
                    <a:sym typeface="Arial"/>
                  </a:endParaRPr>
                </a:p>
              </p:txBody>
            </p:sp>
            <p:cxnSp>
              <p:nvCxnSpPr>
                <p:cNvPr id="86" name="Google Shape;86;p1"/>
                <p:cNvCxnSpPr/>
                <p:nvPr/>
              </p:nvCxnSpPr>
              <p:spPr>
                <a:xfrm rot="10800000">
                  <a:off x="31178499" y="8850308"/>
                  <a:ext cx="852488" cy="601662"/>
                </a:xfrm>
                <a:prstGeom prst="straightConnector1">
                  <a:avLst/>
                </a:prstGeom>
                <a:noFill/>
                <a:ln cap="flat" cmpd="sng" w="28575">
                  <a:solidFill>
                    <a:srgbClr val="000000"/>
                  </a:solidFill>
                  <a:prstDash val="solid"/>
                  <a:round/>
                  <a:headEnd len="sm" w="sm" type="none"/>
                  <a:tailEnd len="med" w="med" type="triangle"/>
                </a:ln>
              </p:spPr>
            </p:cxnSp>
            <p:sp>
              <p:nvSpPr>
                <p:cNvPr id="87" name="Google Shape;87;p1"/>
                <p:cNvSpPr/>
                <p:nvPr/>
              </p:nvSpPr>
              <p:spPr>
                <a:xfrm>
                  <a:off x="29641800" y="8715380"/>
                  <a:ext cx="914400" cy="320040"/>
                </a:xfrm>
                <a:prstGeom prst="rightArrow">
                  <a:avLst>
                    <a:gd fmla="val 50000" name="adj1"/>
                    <a:gd fmla="val 50000" name="adj2"/>
                  </a:avLst>
                </a:prstGeom>
                <a:solidFill>
                  <a:srgbClr val="FFFFFF"/>
                </a:solidFill>
                <a:ln cap="flat" cmpd="sng" w="25400">
                  <a:solidFill>
                    <a:schemeClr val="dk1"/>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88" name="Google Shape;88;p1"/>
                <p:cNvSpPr/>
                <p:nvPr/>
              </p:nvSpPr>
              <p:spPr>
                <a:xfrm>
                  <a:off x="29641800" y="7557140"/>
                  <a:ext cx="914400" cy="320040"/>
                </a:xfrm>
                <a:prstGeom prst="rightArrow">
                  <a:avLst>
                    <a:gd fmla="val 50000" name="adj1"/>
                    <a:gd fmla="val 50000" name="adj2"/>
                  </a:avLst>
                </a:prstGeom>
                <a:solidFill>
                  <a:schemeClr val="dk1"/>
                </a:solidFill>
                <a:ln cap="flat" cmpd="sng" w="25400">
                  <a:solidFill>
                    <a:schemeClr val="dk1"/>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grpSp>
        </p:grpSp>
      </p:grpSp>
      <p:sp>
        <p:nvSpPr>
          <p:cNvPr id="89" name="Google Shape;89;p1"/>
          <p:cNvSpPr/>
          <p:nvPr/>
        </p:nvSpPr>
        <p:spPr>
          <a:xfrm>
            <a:off x="0" y="0"/>
            <a:ext cx="37947601" cy="4572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90" name="Google Shape;90;p1"/>
          <p:cNvSpPr/>
          <p:nvPr/>
        </p:nvSpPr>
        <p:spPr>
          <a:xfrm>
            <a:off x="0" y="0"/>
            <a:ext cx="37947601" cy="4572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91" name="Google Shape;91;p1"/>
          <p:cNvSpPr/>
          <p:nvPr/>
        </p:nvSpPr>
        <p:spPr>
          <a:xfrm>
            <a:off x="-1714500" y="2486025"/>
            <a:ext cx="37947601" cy="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92" name="Google Shape;92;p1"/>
          <p:cNvSpPr/>
          <p:nvPr/>
        </p:nvSpPr>
        <p:spPr>
          <a:xfrm>
            <a:off x="0" y="0"/>
            <a:ext cx="37947601" cy="4572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93" name="Google Shape;93;p1"/>
          <p:cNvSpPr/>
          <p:nvPr/>
        </p:nvSpPr>
        <p:spPr>
          <a:xfrm>
            <a:off x="-1714500" y="2486025"/>
            <a:ext cx="37947601" cy="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94" name="Google Shape;94;p1"/>
          <p:cNvSpPr/>
          <p:nvPr/>
        </p:nvSpPr>
        <p:spPr>
          <a:xfrm>
            <a:off x="0" y="0"/>
            <a:ext cx="37947601" cy="4572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pic>
        <p:nvPicPr>
          <p:cNvPr id="95" name="Google Shape;95;p1"/>
          <p:cNvPicPr preferRelativeResize="0"/>
          <p:nvPr/>
        </p:nvPicPr>
        <p:blipFill rotWithShape="1">
          <a:blip r:embed="rId5">
            <a:alphaModFix/>
          </a:blip>
          <a:srcRect b="0" l="0" r="0" t="0"/>
          <a:stretch/>
        </p:blipFill>
        <p:spPr>
          <a:xfrm>
            <a:off x="15284450" y="7428876"/>
            <a:ext cx="6481547" cy="1090500"/>
          </a:xfrm>
          <a:prstGeom prst="rect">
            <a:avLst/>
          </a:prstGeom>
          <a:noFill/>
          <a:ln>
            <a:noFill/>
          </a:ln>
        </p:spPr>
      </p:pic>
      <p:sp>
        <p:nvSpPr>
          <p:cNvPr id="96" name="Google Shape;96;p1"/>
          <p:cNvSpPr/>
          <p:nvPr/>
        </p:nvSpPr>
        <p:spPr>
          <a:xfrm>
            <a:off x="-1714500" y="2486025"/>
            <a:ext cx="37947601" cy="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sp>
        <p:nvSpPr>
          <p:cNvPr id="97" name="Google Shape;97;p1"/>
          <p:cNvSpPr/>
          <p:nvPr/>
        </p:nvSpPr>
        <p:spPr>
          <a:xfrm>
            <a:off x="0" y="0"/>
            <a:ext cx="37947601" cy="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pic>
        <p:nvPicPr>
          <p:cNvPr id="98" name="Google Shape;98;p1"/>
          <p:cNvPicPr preferRelativeResize="0"/>
          <p:nvPr/>
        </p:nvPicPr>
        <p:blipFill rotWithShape="1">
          <a:blip r:embed="rId6">
            <a:alphaModFix/>
          </a:blip>
          <a:srcRect b="0" l="0" r="0" t="0"/>
          <a:stretch/>
        </p:blipFill>
        <p:spPr>
          <a:xfrm>
            <a:off x="1188720" y="1188720"/>
            <a:ext cx="3657600" cy="3678742"/>
          </a:xfrm>
          <a:prstGeom prst="rect">
            <a:avLst/>
          </a:prstGeom>
          <a:noFill/>
          <a:ln>
            <a:noFill/>
          </a:ln>
        </p:spPr>
      </p:pic>
      <p:pic>
        <p:nvPicPr>
          <p:cNvPr id="99" name="Google Shape;99;p1"/>
          <p:cNvPicPr preferRelativeResize="0"/>
          <p:nvPr/>
        </p:nvPicPr>
        <p:blipFill rotWithShape="1">
          <a:blip r:embed="rId7">
            <a:alphaModFix/>
          </a:blip>
          <a:srcRect b="0" l="7803" r="4601" t="0"/>
          <a:stretch/>
        </p:blipFill>
        <p:spPr>
          <a:xfrm>
            <a:off x="998312" y="12065048"/>
            <a:ext cx="5441586" cy="10051713"/>
          </a:xfrm>
          <a:prstGeom prst="rect">
            <a:avLst/>
          </a:prstGeom>
          <a:noFill/>
          <a:ln>
            <a:noFill/>
          </a:ln>
        </p:spPr>
      </p:pic>
      <p:sp>
        <p:nvSpPr>
          <p:cNvPr id="100" name="Google Shape;100;p1"/>
          <p:cNvSpPr/>
          <p:nvPr/>
        </p:nvSpPr>
        <p:spPr>
          <a:xfrm>
            <a:off x="4090075" y="5538783"/>
            <a:ext cx="5078347" cy="701675"/>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Helvetica Neue"/>
                <a:ea typeface="Helvetica Neue"/>
                <a:cs typeface="Helvetica Neue"/>
                <a:sym typeface="Helvetica Neue"/>
              </a:rPr>
              <a:t>Motivation</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914250" y="6181425"/>
            <a:ext cx="11430018" cy="550449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45700" spcFirstLastPara="1" rIns="45700" wrap="square" tIns="45700">
            <a:noAutofit/>
          </a:bodyPr>
          <a:lstStyle/>
          <a:p>
            <a:pPr indent="0" lvl="0" marL="0" marR="0" rtl="0" algn="just">
              <a:lnSpc>
                <a:spcPct val="100000"/>
              </a:lnSpc>
              <a:spcBef>
                <a:spcPts val="0"/>
              </a:spcBef>
              <a:spcAft>
                <a:spcPts val="0"/>
              </a:spcAft>
              <a:buClr>
                <a:schemeClr val="dk1"/>
              </a:buClr>
              <a:buSzPts val="1100"/>
              <a:buFont typeface="Arial"/>
              <a:buNone/>
            </a:pPr>
            <a:r>
              <a:rPr b="0" i="0" lang="en-US" sz="2400" u="none" cap="none" strike="noStrike">
                <a:solidFill>
                  <a:srgbClr val="000000"/>
                </a:solidFill>
                <a:latin typeface="Helvetica Neue"/>
                <a:ea typeface="Helvetica Neue"/>
                <a:cs typeface="Helvetica Neue"/>
                <a:sym typeface="Helvetica Neue"/>
              </a:rPr>
              <a:t>Physical processes regarding gravity are well understood on the scale of planetary distances but pose challenges in measurements at very short distances. Theories such as the Inverse Square Law (ISL) and Einstein’s Weak Equivalence Principle (WEP) of General Relativity have been tested over distance scales from 1 cm to infinity [1]. Reliable measurements of gravitational forces at scales smaller than a centimeter carry significant challenges. The non-gravitational forces that are generally negligible at the scale of everyday objects have a much more substantial effect in the sub-centimeter regime.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chemeClr val="dk1"/>
              </a:buClr>
              <a:buSzPts val="1100"/>
              <a:buFont typeface="Arial"/>
              <a:buNone/>
            </a:pPr>
            <a:r>
              <a:rPr b="0" i="0" lang="en-US" sz="2400" u="none" cap="none" strike="noStrike">
                <a:solidFill>
                  <a:srgbClr val="000000"/>
                </a:solidFill>
                <a:latin typeface="Helvetica Neue"/>
                <a:ea typeface="Helvetica Neue"/>
                <a:cs typeface="Helvetica Neue"/>
                <a:sym typeface="Helvetica Neue"/>
              </a:rPr>
              <a:t>Some gravity models predict alterations of the gravitational ISL at sub-millimeter distances [1 - 3]. Others predict a violation of the WEP at some level due to interactions coupled to quantities other than mass, or modifications of gravity itself.  Humboldt State University (HSU) experiments will have unprecedented sensitivity to search for deviations from Newtonian gravity in the 20-50 micron range.</a:t>
            </a:r>
            <a:endParaRPr b="0" i="0" sz="2400" u="none" cap="none" strike="noStrike">
              <a:solidFill>
                <a:srgbClr val="000000"/>
              </a:solidFill>
              <a:latin typeface="Helvetica Neue"/>
              <a:ea typeface="Helvetica Neue"/>
              <a:cs typeface="Helvetica Neue"/>
              <a:sym typeface="Helvetica Neue"/>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
          <p:cNvSpPr/>
          <p:nvPr/>
        </p:nvSpPr>
        <p:spPr>
          <a:xfrm>
            <a:off x="921775" y="22578513"/>
            <a:ext cx="11301984" cy="701676"/>
          </a:xfrm>
          <a:custGeom>
            <a:rect b="b" l="l" r="r" t="t"/>
            <a:pathLst>
              <a:path extrusionOk="0" h="21600" w="21600">
                <a:moveTo>
                  <a:pt x="0" y="0"/>
                </a:moveTo>
                <a:lnTo>
                  <a:pt x="21600" y="0"/>
                </a:lnTo>
                <a:lnTo>
                  <a:pt x="21600" y="21599"/>
                </a:lnTo>
                <a:lnTo>
                  <a:pt x="0" y="21599"/>
                </a:lnTo>
                <a:close/>
              </a:path>
            </a:pathLst>
          </a:custGeom>
          <a:noFill/>
          <a:ln>
            <a:noFill/>
          </a:ln>
        </p:spPr>
        <p:txBody>
          <a:bodyPr anchorCtr="0" anchor="t"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chemeClr val="dk1"/>
                </a:solidFill>
                <a:latin typeface="Helvetica Neue"/>
                <a:ea typeface="Helvetica Neue"/>
                <a:cs typeface="Helvetica Neue"/>
                <a:sym typeface="Helvetica Neue"/>
              </a:rPr>
              <a:t>Experimental Methods</a:t>
            </a:r>
            <a:endParaRPr b="0" i="0" sz="1400" u="none" cap="none" strike="noStrike">
              <a:solidFill>
                <a:srgbClr val="000000"/>
              </a:solidFill>
              <a:latin typeface="Arial"/>
              <a:ea typeface="Arial"/>
              <a:cs typeface="Arial"/>
              <a:sym typeface="Arial"/>
            </a:endParaRPr>
          </a:p>
        </p:txBody>
      </p:sp>
      <p:pic>
        <p:nvPicPr>
          <p:cNvPr id="103" name="Google Shape;103;p1"/>
          <p:cNvPicPr preferRelativeResize="0"/>
          <p:nvPr/>
        </p:nvPicPr>
        <p:blipFill rotWithShape="1">
          <a:blip r:embed="rId8">
            <a:alphaModFix/>
          </a:blip>
          <a:srcRect b="0" l="0" r="0" t="0"/>
          <a:stretch/>
        </p:blipFill>
        <p:spPr>
          <a:xfrm>
            <a:off x="6754966" y="17258333"/>
            <a:ext cx="5586259" cy="4858428"/>
          </a:xfrm>
          <a:prstGeom prst="rect">
            <a:avLst/>
          </a:prstGeom>
          <a:noFill/>
          <a:ln>
            <a:noFill/>
          </a:ln>
        </p:spPr>
      </p:pic>
      <p:cxnSp>
        <p:nvCxnSpPr>
          <p:cNvPr id="104" name="Google Shape;104;p1"/>
          <p:cNvCxnSpPr>
            <a:stCxn id="105" idx="1"/>
          </p:cNvCxnSpPr>
          <p:nvPr/>
        </p:nvCxnSpPr>
        <p:spPr>
          <a:xfrm flipH="1">
            <a:off x="4129221" y="18824136"/>
            <a:ext cx="1132500" cy="9261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06" name="Google Shape;106;p1"/>
          <p:cNvCxnSpPr>
            <a:stCxn id="107" idx="2"/>
          </p:cNvCxnSpPr>
          <p:nvPr/>
        </p:nvCxnSpPr>
        <p:spPr>
          <a:xfrm>
            <a:off x="1713875" y="15721150"/>
            <a:ext cx="92100" cy="10905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08" name="Google Shape;108;p1"/>
          <p:cNvCxnSpPr/>
          <p:nvPr/>
        </p:nvCxnSpPr>
        <p:spPr>
          <a:xfrm flipH="1" rot="10800000">
            <a:off x="3896575" y="20830036"/>
            <a:ext cx="78900" cy="11970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09" name="Google Shape;109;p1"/>
          <p:cNvCxnSpPr>
            <a:stCxn id="110" idx="0"/>
          </p:cNvCxnSpPr>
          <p:nvPr/>
        </p:nvCxnSpPr>
        <p:spPr>
          <a:xfrm rot="10800000">
            <a:off x="4202997" y="20456475"/>
            <a:ext cx="648900" cy="9030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11" name="Google Shape;111;p1"/>
          <p:cNvCxnSpPr>
            <a:stCxn id="112" idx="1"/>
          </p:cNvCxnSpPr>
          <p:nvPr/>
        </p:nvCxnSpPr>
        <p:spPr>
          <a:xfrm rot="10800000">
            <a:off x="4129036" y="17688362"/>
            <a:ext cx="1210800" cy="1443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13" name="Google Shape;113;p1"/>
          <p:cNvCxnSpPr>
            <a:stCxn id="114" idx="2"/>
          </p:cNvCxnSpPr>
          <p:nvPr/>
        </p:nvCxnSpPr>
        <p:spPr>
          <a:xfrm>
            <a:off x="3564151" y="13584900"/>
            <a:ext cx="433500" cy="7701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15" name="Google Shape;115;p1"/>
          <p:cNvCxnSpPr>
            <a:stCxn id="116" idx="3"/>
          </p:cNvCxnSpPr>
          <p:nvPr/>
        </p:nvCxnSpPr>
        <p:spPr>
          <a:xfrm>
            <a:off x="2816520" y="14145999"/>
            <a:ext cx="0" cy="525000"/>
          </a:xfrm>
          <a:prstGeom prst="straightConnector1">
            <a:avLst/>
          </a:prstGeom>
          <a:solidFill>
            <a:srgbClr val="FFFFFF"/>
          </a:solidFill>
          <a:ln cap="flat" cmpd="sng" w="25400">
            <a:solidFill>
              <a:srgbClr val="00B0F0"/>
            </a:solidFill>
            <a:prstDash val="solid"/>
            <a:round/>
            <a:headEnd len="sm" w="sm" type="none"/>
            <a:tailEnd len="med" w="med" type="triangle"/>
          </a:ln>
        </p:spPr>
      </p:cxnSp>
      <p:cxnSp>
        <p:nvCxnSpPr>
          <p:cNvPr id="117" name="Google Shape;117;p1"/>
          <p:cNvCxnSpPr>
            <a:stCxn id="116" idx="3"/>
          </p:cNvCxnSpPr>
          <p:nvPr/>
        </p:nvCxnSpPr>
        <p:spPr>
          <a:xfrm>
            <a:off x="2816520" y="14145999"/>
            <a:ext cx="277500" cy="47700"/>
          </a:xfrm>
          <a:prstGeom prst="straightConnector1">
            <a:avLst/>
          </a:prstGeom>
          <a:solidFill>
            <a:srgbClr val="FFFFFF"/>
          </a:solidFill>
          <a:ln cap="flat" cmpd="sng" w="25400">
            <a:solidFill>
              <a:srgbClr val="00B0F0"/>
            </a:solidFill>
            <a:prstDash val="solid"/>
            <a:round/>
            <a:headEnd len="sm" w="sm" type="none"/>
            <a:tailEnd len="med" w="med" type="triangle"/>
          </a:ln>
        </p:spPr>
      </p:cxnSp>
      <p:sp>
        <p:nvSpPr>
          <p:cNvPr id="118" name="Google Shape;118;p1"/>
          <p:cNvSpPr txBox="1"/>
          <p:nvPr/>
        </p:nvSpPr>
        <p:spPr>
          <a:xfrm>
            <a:off x="3353173" y="21995336"/>
            <a:ext cx="1165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Membrane</a:t>
            </a:r>
            <a:endParaRPr b="0" i="0" sz="1400" u="none" cap="none" strike="noStrike">
              <a:solidFill>
                <a:srgbClr val="000000"/>
              </a:solidFill>
              <a:latin typeface="Arial"/>
              <a:ea typeface="Arial"/>
              <a:cs typeface="Arial"/>
              <a:sym typeface="Arial"/>
            </a:endParaRPr>
          </a:p>
        </p:txBody>
      </p:sp>
      <p:sp>
        <p:nvSpPr>
          <p:cNvPr id="110" name="Google Shape;110;p1"/>
          <p:cNvSpPr txBox="1"/>
          <p:nvPr/>
        </p:nvSpPr>
        <p:spPr>
          <a:xfrm>
            <a:off x="4246497" y="21359475"/>
            <a:ext cx="12108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Attractor</a:t>
            </a:r>
            <a:endParaRPr b="0" i="0" sz="1400" u="none" cap="none" strike="noStrike">
              <a:solidFill>
                <a:srgbClr val="000000"/>
              </a:solidFill>
              <a:latin typeface="Arial"/>
              <a:ea typeface="Arial"/>
              <a:cs typeface="Arial"/>
              <a:sym typeface="Arial"/>
            </a:endParaRPr>
          </a:p>
        </p:txBody>
      </p:sp>
      <p:sp>
        <p:nvSpPr>
          <p:cNvPr id="105" name="Google Shape;105;p1"/>
          <p:cNvSpPr txBox="1"/>
          <p:nvPr/>
        </p:nvSpPr>
        <p:spPr>
          <a:xfrm>
            <a:off x="5261721" y="18654859"/>
            <a:ext cx="110639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Pendulum</a:t>
            </a:r>
            <a:endParaRPr b="0" i="0" sz="1400" u="none" cap="none" strike="noStrike">
              <a:solidFill>
                <a:srgbClr val="000000"/>
              </a:solidFill>
              <a:latin typeface="Arial"/>
              <a:ea typeface="Arial"/>
              <a:cs typeface="Arial"/>
              <a:sym typeface="Arial"/>
            </a:endParaRPr>
          </a:p>
        </p:txBody>
      </p:sp>
      <p:sp>
        <p:nvSpPr>
          <p:cNvPr id="112" name="Google Shape;112;p1"/>
          <p:cNvSpPr txBox="1"/>
          <p:nvPr/>
        </p:nvSpPr>
        <p:spPr>
          <a:xfrm>
            <a:off x="5339836" y="17540275"/>
            <a:ext cx="84478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Torsion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Fiber</a:t>
            </a:r>
            <a:endParaRPr b="0" i="0" sz="1400" u="none" cap="none" strike="noStrike">
              <a:solidFill>
                <a:srgbClr val="000000"/>
              </a:solidFill>
              <a:latin typeface="Arial"/>
              <a:ea typeface="Arial"/>
              <a:cs typeface="Arial"/>
              <a:sym typeface="Arial"/>
            </a:endParaRPr>
          </a:p>
        </p:txBody>
      </p:sp>
      <p:sp>
        <p:nvSpPr>
          <p:cNvPr id="107" name="Google Shape;107;p1"/>
          <p:cNvSpPr txBox="1"/>
          <p:nvPr/>
        </p:nvSpPr>
        <p:spPr>
          <a:xfrm>
            <a:off x="911225" y="15382450"/>
            <a:ext cx="1605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Autocollimator</a:t>
            </a:r>
            <a:endParaRPr b="0" i="0" sz="1400" u="none" cap="none" strike="noStrike">
              <a:solidFill>
                <a:srgbClr val="000000"/>
              </a:solidFill>
              <a:latin typeface="Arial"/>
              <a:ea typeface="Arial"/>
              <a:cs typeface="Arial"/>
              <a:sym typeface="Arial"/>
            </a:endParaRPr>
          </a:p>
        </p:txBody>
      </p:sp>
      <p:sp>
        <p:nvSpPr>
          <p:cNvPr id="114" name="Google Shape;114;p1"/>
          <p:cNvSpPr txBox="1"/>
          <p:nvPr/>
        </p:nvSpPr>
        <p:spPr>
          <a:xfrm>
            <a:off x="2958751" y="12999900"/>
            <a:ext cx="1210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Rotation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Stage</a:t>
            </a:r>
            <a:endParaRPr b="0" i="0" sz="1400" u="none" cap="none" strike="noStrike">
              <a:solidFill>
                <a:srgbClr val="000000"/>
              </a:solidFill>
              <a:latin typeface="Arial"/>
              <a:ea typeface="Arial"/>
              <a:cs typeface="Arial"/>
              <a:sym typeface="Arial"/>
            </a:endParaRPr>
          </a:p>
        </p:txBody>
      </p:sp>
      <p:sp>
        <p:nvSpPr>
          <p:cNvPr id="116" name="Google Shape;116;p1"/>
          <p:cNvSpPr txBox="1"/>
          <p:nvPr/>
        </p:nvSpPr>
        <p:spPr>
          <a:xfrm>
            <a:off x="1033275" y="13976722"/>
            <a:ext cx="178324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3F3F3F"/>
                </a:solidFill>
                <a:latin typeface="Helvetica Neue"/>
                <a:ea typeface="Helvetica Neue"/>
                <a:cs typeface="Helvetica Neue"/>
                <a:sym typeface="Helvetica Neue"/>
              </a:rPr>
              <a:t>Translation Stage</a:t>
            </a:r>
            <a:endParaRPr b="0" i="0" sz="1400" u="none" cap="none" strike="noStrike">
              <a:solidFill>
                <a:srgbClr val="000000"/>
              </a:solidFill>
              <a:latin typeface="Arial"/>
              <a:ea typeface="Arial"/>
              <a:cs typeface="Arial"/>
              <a:sym typeface="Arial"/>
            </a:endParaRPr>
          </a:p>
        </p:txBody>
      </p:sp>
      <p:pic>
        <p:nvPicPr>
          <p:cNvPr descr="L:\Jeremy\Reference Material\IMG_1394.JPG" id="119" name="Google Shape;119;p1"/>
          <p:cNvPicPr preferRelativeResize="0"/>
          <p:nvPr/>
        </p:nvPicPr>
        <p:blipFill rotWithShape="1">
          <a:blip r:embed="rId9">
            <a:alphaModFix/>
          </a:blip>
          <a:srcRect b="23896" l="32702" r="24289" t="24815"/>
          <a:stretch/>
        </p:blipFill>
        <p:spPr>
          <a:xfrm>
            <a:off x="6757415" y="12065047"/>
            <a:ext cx="5577841" cy="4988513"/>
          </a:xfrm>
          <a:prstGeom prst="rect">
            <a:avLst/>
          </a:prstGeom>
          <a:noFill/>
          <a:ln>
            <a:noFill/>
          </a:ln>
        </p:spPr>
      </p:pic>
      <p:sp>
        <p:nvSpPr>
          <p:cNvPr id="120" name="Google Shape;120;p1"/>
          <p:cNvSpPr/>
          <p:nvPr/>
        </p:nvSpPr>
        <p:spPr>
          <a:xfrm>
            <a:off x="6757416" y="12060936"/>
            <a:ext cx="5577840" cy="4992624"/>
          </a:xfrm>
          <a:prstGeom prst="rect">
            <a:avLst/>
          </a:prstGeom>
          <a:solidFill>
            <a:srgbClr val="FFFFFF"/>
          </a:solidFill>
          <a:ln cap="flat" cmpd="sng" w="25400">
            <a:solidFill>
              <a:srgbClr val="BBE0E3"/>
            </a:solidFill>
            <a:prstDash val="solid"/>
            <a:round/>
            <a:headEnd len="sm" w="sm" type="none"/>
            <a:tailEnd len="sm" w="sm" type="none"/>
          </a:ln>
        </p:spPr>
        <p:txBody>
          <a:bodyPr anchorCtr="0" anchor="t" bIns="45700" lIns="45700" spcFirstLastPara="1" rIns="45700" wrap="square" tIns="45700">
            <a:noAutofit/>
          </a:bodyPr>
          <a:lstStyle/>
          <a:p>
            <a:pPr indent="0" lvl="0" marL="457200" marR="0" rtl="0" algn="l">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p:txBody>
      </p:sp>
      <p:pic>
        <p:nvPicPr>
          <p:cNvPr descr="L:\Jeremy\Reference Material\IMG_1393.JPG" id="121" name="Google Shape;121;p1"/>
          <p:cNvPicPr preferRelativeResize="0"/>
          <p:nvPr/>
        </p:nvPicPr>
        <p:blipFill rotWithShape="1">
          <a:blip r:embed="rId10">
            <a:alphaModFix/>
          </a:blip>
          <a:srcRect b="12090" l="17376" r="14167" t="6547"/>
          <a:stretch/>
        </p:blipFill>
        <p:spPr>
          <a:xfrm>
            <a:off x="7010399" y="12065048"/>
            <a:ext cx="5324857" cy="4746577"/>
          </a:xfrm>
          <a:prstGeom prst="rect">
            <a:avLst/>
          </a:prstGeom>
          <a:noFill/>
          <a:ln>
            <a:noFill/>
          </a:ln>
        </p:spPr>
      </p:pic>
      <p:pic>
        <p:nvPicPr>
          <p:cNvPr id="122" name="Google Shape;122;p1"/>
          <p:cNvPicPr preferRelativeResize="0"/>
          <p:nvPr/>
        </p:nvPicPr>
        <p:blipFill rotWithShape="1">
          <a:blip r:embed="rId11">
            <a:alphaModFix/>
          </a:blip>
          <a:srcRect b="0" l="0" r="0" t="0"/>
          <a:stretch/>
        </p:blipFill>
        <p:spPr>
          <a:xfrm>
            <a:off x="5124505" y="1582268"/>
            <a:ext cx="2224023" cy="3032759"/>
          </a:xfrm>
          <a:prstGeom prst="rect">
            <a:avLst/>
          </a:prstGeom>
          <a:noFill/>
          <a:ln>
            <a:noFill/>
          </a:ln>
        </p:spPr>
      </p:pic>
      <p:sp>
        <p:nvSpPr>
          <p:cNvPr id="123" name="Google Shape;123;p1"/>
          <p:cNvSpPr txBox="1"/>
          <p:nvPr/>
        </p:nvSpPr>
        <p:spPr>
          <a:xfrm>
            <a:off x="25596975" y="6404075"/>
            <a:ext cx="11430300" cy="3140100"/>
          </a:xfrm>
          <a:prstGeom prst="rect">
            <a:avLst/>
          </a:prstGeom>
          <a:noFill/>
          <a:ln>
            <a:noFill/>
          </a:ln>
        </p:spPr>
        <p:txBody>
          <a:bodyPr anchorCtr="0" anchor="t" bIns="91425" lIns="91425" spcFirstLastPara="1" rIns="91425" wrap="square" tIns="91425">
            <a:spAutoFit/>
          </a:bodyPr>
          <a:lstStyle/>
          <a:p>
            <a:pPr indent="-381000" lvl="0" marL="457200" marR="0" rtl="0" algn="just">
              <a:lnSpc>
                <a:spcPct val="100000"/>
              </a:lnSpc>
              <a:spcBef>
                <a:spcPts val="0"/>
              </a:spcBef>
              <a:spcAft>
                <a:spcPts val="0"/>
              </a:spcAft>
              <a:buClr>
                <a:srgbClr val="000000"/>
              </a:buClr>
              <a:buSzPts val="2400"/>
              <a:buFont typeface="Helvetica Neue"/>
              <a:buChar char="●"/>
            </a:pPr>
            <a:r>
              <a:rPr b="0" i="0" lang="en-US" sz="2400" u="none" cap="none" strike="noStrike">
                <a:solidFill>
                  <a:srgbClr val="000000"/>
                </a:solidFill>
                <a:latin typeface="Helvetica Neue"/>
                <a:ea typeface="Helvetica Neue"/>
                <a:cs typeface="Helvetica Neue"/>
                <a:sym typeface="Helvetica Neue"/>
              </a:rPr>
              <a:t>The Tilt Control group has been working on canceling out the change in tilt due to the movement of Science A each day. </a:t>
            </a:r>
            <a:r>
              <a:rPr b="0" i="0" lang="en-US" sz="2400" u="none" cap="none" strike="noStrike">
                <a:solidFill>
                  <a:schemeClr val="dk1"/>
                </a:solidFill>
                <a:latin typeface="Helvetica Neue"/>
                <a:ea typeface="Helvetica Neue"/>
                <a:cs typeface="Helvetica Neue"/>
                <a:sym typeface="Helvetica Neue"/>
              </a:rPr>
              <a:t>The tilt of the building throughout a day varies by 30 microradians, making it a large source of noise for the experiment. </a:t>
            </a:r>
            <a:r>
              <a:rPr b="0" i="0" lang="en-US" sz="2400" u="none" cap="none" strike="noStrike">
                <a:solidFill>
                  <a:srgbClr val="000000"/>
                </a:solidFill>
                <a:latin typeface="Helvetica Neue"/>
                <a:ea typeface="Helvetica Neue"/>
                <a:cs typeface="Helvetica Neue"/>
                <a:sym typeface="Helvetica Neue"/>
              </a:rPr>
              <a:t>We are writing a LabView program that measures the current tilt of the apparatus and sends out a tilt correction voltage calculated by a PID loop to bring the tilt back to a setpoint value. This voltage is sent to a resistor on one of the legs of the apparatus and thermally expands or contracts the tilt back to the setpoint value. </a:t>
            </a:r>
            <a:endParaRPr b="0" i="0" sz="2400" u="none" cap="none" strike="noStrike">
              <a:solidFill>
                <a:srgbClr val="000000"/>
              </a:solidFill>
              <a:latin typeface="Helvetica Neue"/>
              <a:ea typeface="Helvetica Neue"/>
              <a:cs typeface="Helvetica Neue"/>
              <a:sym typeface="Helvetica Neue"/>
            </a:endParaRPr>
          </a:p>
        </p:txBody>
      </p:sp>
      <p:sp>
        <p:nvSpPr>
          <p:cNvPr id="124" name="Google Shape;124;p1"/>
          <p:cNvSpPr txBox="1"/>
          <p:nvPr/>
        </p:nvSpPr>
        <p:spPr>
          <a:xfrm>
            <a:off x="28518850" y="5726613"/>
            <a:ext cx="55863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0000"/>
                </a:solidFill>
                <a:latin typeface="Helvetica Neue"/>
                <a:ea typeface="Helvetica Neue"/>
                <a:cs typeface="Helvetica Neue"/>
                <a:sym typeface="Helvetica Neue"/>
              </a:rPr>
              <a:t>Our Current Projects</a:t>
            </a:r>
            <a:endParaRPr b="1" i="0" sz="4000" u="none" cap="none" strike="noStrike">
              <a:solidFill>
                <a:srgbClr val="000000"/>
              </a:solidFill>
              <a:latin typeface="Helvetica Neue"/>
              <a:ea typeface="Helvetica Neue"/>
              <a:cs typeface="Helvetica Neue"/>
              <a:sym typeface="Helvetica Neue"/>
            </a:endParaRPr>
          </a:p>
        </p:txBody>
      </p:sp>
      <p:sp>
        <p:nvSpPr>
          <p:cNvPr id="125" name="Google Shape;125;p1"/>
          <p:cNvSpPr txBox="1"/>
          <p:nvPr/>
        </p:nvSpPr>
        <p:spPr>
          <a:xfrm>
            <a:off x="25596975" y="9633038"/>
            <a:ext cx="11430300" cy="1662300"/>
          </a:xfrm>
          <a:prstGeom prst="rect">
            <a:avLst/>
          </a:prstGeom>
          <a:noFill/>
          <a:ln>
            <a:noFill/>
          </a:ln>
        </p:spPr>
        <p:txBody>
          <a:bodyPr anchorCtr="0" anchor="t" bIns="91425" lIns="91425" spcFirstLastPara="1" rIns="91425" wrap="square" tIns="91425">
            <a:spAutoFit/>
          </a:bodyPr>
          <a:lstStyle/>
          <a:p>
            <a:pPr indent="-381000" lvl="0" marL="457200" marR="0" rtl="0" algn="just">
              <a:lnSpc>
                <a:spcPct val="100000"/>
              </a:lnSpc>
              <a:spcBef>
                <a:spcPts val="0"/>
              </a:spcBef>
              <a:spcAft>
                <a:spcPts val="0"/>
              </a:spcAft>
              <a:buClr>
                <a:srgbClr val="000000"/>
              </a:buClr>
              <a:buSzPts val="2400"/>
              <a:buFont typeface="Helvetica Neue"/>
              <a:buChar char="●"/>
            </a:pPr>
            <a:r>
              <a:rPr b="0" i="0" lang="en-US" sz="2400" u="none" cap="none" strike="noStrike">
                <a:solidFill>
                  <a:srgbClr val="000000"/>
                </a:solidFill>
                <a:latin typeface="Helvetica Neue"/>
                <a:ea typeface="Helvetica Neue"/>
                <a:cs typeface="Helvetica Neue"/>
                <a:sym typeface="Helvetica Neue"/>
              </a:rPr>
              <a:t>Taking advantage of the slow down in data collection due to the pandemic,  we are doing a major overhaul, rewriting the code from Python 2.7 to Python 3.8 with updated algorithms and a new modern interface. Our code is used to visualize the data and detect trends or signals from the noise.</a:t>
            </a:r>
            <a:endParaRPr b="0" i="0" sz="2400" u="none" cap="none" strike="noStrike">
              <a:solidFill>
                <a:srgbClr val="000000"/>
              </a:solidFill>
              <a:latin typeface="Helvetica Neue"/>
              <a:ea typeface="Helvetica Neue"/>
              <a:cs typeface="Helvetica Neue"/>
              <a:sym typeface="Helvetica Neue"/>
            </a:endParaRPr>
          </a:p>
        </p:txBody>
      </p:sp>
      <p:sp>
        <p:nvSpPr>
          <p:cNvPr id="126" name="Google Shape;126;p1"/>
          <p:cNvSpPr txBox="1"/>
          <p:nvPr/>
        </p:nvSpPr>
        <p:spPr>
          <a:xfrm>
            <a:off x="25596975" y="11384200"/>
            <a:ext cx="11430300" cy="1662300"/>
          </a:xfrm>
          <a:prstGeom prst="rect">
            <a:avLst/>
          </a:prstGeom>
          <a:noFill/>
          <a:ln>
            <a:noFill/>
          </a:ln>
        </p:spPr>
        <p:txBody>
          <a:bodyPr anchorCtr="0" anchor="t" bIns="91425" lIns="91425" spcFirstLastPara="1" rIns="91425" wrap="square" tIns="91425">
            <a:spAutoFit/>
          </a:bodyPr>
          <a:lstStyle/>
          <a:p>
            <a:pPr indent="-381000" lvl="0" marL="457200" marR="0" rtl="0" algn="just">
              <a:lnSpc>
                <a:spcPct val="100000"/>
              </a:lnSpc>
              <a:spcBef>
                <a:spcPts val="0"/>
              </a:spcBef>
              <a:spcAft>
                <a:spcPts val="0"/>
              </a:spcAft>
              <a:buClr>
                <a:srgbClr val="000000"/>
              </a:buClr>
              <a:buSzPts val="2400"/>
              <a:buFont typeface="Helvetica Neue"/>
              <a:buChar char="●"/>
            </a:pPr>
            <a:r>
              <a:rPr b="0" i="0" lang="en-US" sz="2400" u="none" cap="none" strike="noStrike">
                <a:solidFill>
                  <a:srgbClr val="000000"/>
                </a:solidFill>
                <a:latin typeface="Helvetica Neue"/>
                <a:ea typeface="Helvetica Neue"/>
                <a:cs typeface="Helvetica Neue"/>
                <a:sym typeface="Helvetica Neue"/>
              </a:rPr>
              <a:t>A small project is using the current analysis program to look at data runs that were taken when the attractor mass was oscillating without the mass attached.  If the analysis matches theoretical models, we will be able to be fairly confident that we have quieted the sources of noise at the scales we are concerned with.</a:t>
            </a:r>
            <a:endParaRPr b="0" i="0" sz="2400" u="none" cap="none" strike="noStrike">
              <a:solidFill>
                <a:srgbClr val="000000"/>
              </a:solidFill>
              <a:latin typeface="Helvetica Neue"/>
              <a:ea typeface="Helvetica Neue"/>
              <a:cs typeface="Helvetica Neue"/>
              <a:sym typeface="Helvetica Neue"/>
            </a:endParaRPr>
          </a:p>
        </p:txBody>
      </p:sp>
      <p:pic>
        <p:nvPicPr>
          <p:cNvPr id="127" name="Google Shape;127;p1"/>
          <p:cNvPicPr preferRelativeResize="0"/>
          <p:nvPr/>
        </p:nvPicPr>
        <p:blipFill rotWithShape="1">
          <a:blip r:embed="rId12">
            <a:alphaModFix/>
          </a:blip>
          <a:srcRect b="1798" l="2498" r="2812" t="4039"/>
          <a:stretch/>
        </p:blipFill>
        <p:spPr>
          <a:xfrm>
            <a:off x="13722500" y="9816025"/>
            <a:ext cx="10496262" cy="8828300"/>
          </a:xfrm>
          <a:prstGeom prst="rect">
            <a:avLst/>
          </a:prstGeom>
          <a:noFill/>
          <a:ln>
            <a:noFill/>
          </a:ln>
        </p:spPr>
      </p:pic>
      <p:sp>
        <p:nvSpPr>
          <p:cNvPr id="128" name="Google Shape;128;p1"/>
          <p:cNvSpPr txBox="1"/>
          <p:nvPr/>
        </p:nvSpPr>
        <p:spPr>
          <a:xfrm>
            <a:off x="13342925" y="30642325"/>
            <a:ext cx="11019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
          <p:cNvSpPr txBox="1"/>
          <p:nvPr/>
        </p:nvSpPr>
        <p:spPr>
          <a:xfrm>
            <a:off x="33089350" y="14886525"/>
            <a:ext cx="3984300" cy="6477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n-US" sz="2400">
                <a:solidFill>
                  <a:schemeClr val="dk1"/>
                </a:solidFill>
                <a:latin typeface="Helvetica Neue"/>
                <a:ea typeface="Helvetica Neue"/>
                <a:cs typeface="Helvetica Neue"/>
                <a:sym typeface="Helvetica Neue"/>
              </a:rPr>
              <a:t>The blue curve represents the tilt of the Science building which varies throughout the course of the day by 30 microns due to the building’s old foundation. The Orange curve represents the capacity of our tilt correction system to help keep the experiment level with a tilt range of 300 microns as our applied voltage varies from 0 to 5 volts.</a:t>
            </a:r>
            <a:endParaRPr i="0" sz="4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
          <p:cNvSpPr txBox="1"/>
          <p:nvPr/>
        </p:nvSpPr>
        <p:spPr>
          <a:xfrm>
            <a:off x="13196975" y="29749513"/>
            <a:ext cx="11547300" cy="1293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Helvetica Neue"/>
                <a:ea typeface="Helvetica Neue"/>
                <a:cs typeface="Helvetica Neue"/>
                <a:sym typeface="Helvetica Neue"/>
              </a:rPr>
              <a:t>As the attractor mass is oscillated, any interaction dependent on the composition difference of the right half of the pendulum would result in a modulation of the twist, and could be evidence of a short-range violation of the WEP.</a:t>
            </a:r>
            <a:r>
              <a:rPr b="0" i="0" lang="en-US"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pic>
        <p:nvPicPr>
          <p:cNvPr id="131" name="Google Shape;131;p1"/>
          <p:cNvPicPr preferRelativeResize="0"/>
          <p:nvPr/>
        </p:nvPicPr>
        <p:blipFill>
          <a:blip r:embed="rId13">
            <a:alphaModFix/>
          </a:blip>
          <a:stretch>
            <a:fillRect/>
          </a:stretch>
        </p:blipFill>
        <p:spPr>
          <a:xfrm>
            <a:off x="25717495" y="13715575"/>
            <a:ext cx="6981119" cy="4117075"/>
          </a:xfrm>
          <a:prstGeom prst="rect">
            <a:avLst/>
          </a:prstGeom>
          <a:noFill/>
          <a:ln>
            <a:noFill/>
          </a:ln>
        </p:spPr>
      </p:pic>
      <p:pic>
        <p:nvPicPr>
          <p:cNvPr id="132" name="Google Shape;132;p1"/>
          <p:cNvPicPr preferRelativeResize="0"/>
          <p:nvPr/>
        </p:nvPicPr>
        <p:blipFill>
          <a:blip r:embed="rId14">
            <a:alphaModFix/>
          </a:blip>
          <a:stretch>
            <a:fillRect/>
          </a:stretch>
        </p:blipFill>
        <p:spPr>
          <a:xfrm>
            <a:off x="25826600" y="18164250"/>
            <a:ext cx="6813550" cy="4373717"/>
          </a:xfrm>
          <a:prstGeom prst="rect">
            <a:avLst/>
          </a:prstGeom>
          <a:noFill/>
          <a:ln>
            <a:noFill/>
          </a:ln>
        </p:spPr>
      </p:pic>
      <p:pic>
        <p:nvPicPr>
          <p:cNvPr id="133" name="Google Shape;133;p1"/>
          <p:cNvPicPr preferRelativeResize="0"/>
          <p:nvPr/>
        </p:nvPicPr>
        <p:blipFill>
          <a:blip r:embed="rId15">
            <a:alphaModFix/>
          </a:blip>
          <a:stretch>
            <a:fillRect/>
          </a:stretch>
        </p:blipFill>
        <p:spPr>
          <a:xfrm>
            <a:off x="25839750" y="14392625"/>
            <a:ext cx="433500" cy="2771425"/>
          </a:xfrm>
          <a:prstGeom prst="rect">
            <a:avLst/>
          </a:prstGeom>
          <a:noFill/>
          <a:ln>
            <a:noFill/>
          </a:ln>
        </p:spPr>
      </p:pic>
      <p:pic>
        <p:nvPicPr>
          <p:cNvPr id="134" name="Google Shape;134;p1"/>
          <p:cNvPicPr preferRelativeResize="0"/>
          <p:nvPr/>
        </p:nvPicPr>
        <p:blipFill>
          <a:blip r:embed="rId16">
            <a:alphaModFix/>
          </a:blip>
          <a:stretch>
            <a:fillRect/>
          </a:stretch>
        </p:blipFill>
        <p:spPr>
          <a:xfrm>
            <a:off x="26422350" y="15366063"/>
            <a:ext cx="1085850" cy="371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CD</dc:creator>
</cp:coreProperties>
</file>