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6ade8d6f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d6ade8d6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2c8f40cb2_0_0:notes"/>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2c8f40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4cfae012d_0_0:notes"/>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4cfae01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3" name="Shape 43"/>
        <p:cNvGrpSpPr/>
        <p:nvPr/>
      </p:nvGrpSpPr>
      <p:grpSpPr>
        <a:xfrm>
          <a:off x="0" y="0"/>
          <a:ext cx="0" cy="0"/>
          <a:chOff x="0" y="0"/>
          <a:chExt cx="0" cy="0"/>
        </a:xfrm>
      </p:grpSpPr>
      <p:sp>
        <p:nvSpPr>
          <p:cNvPr id="44" name="Google Shape;44;p11"/>
          <p:cNvSpPr txBox="1"/>
          <p:nvPr>
            <p:ph idx="1" type="body"/>
          </p:nvPr>
        </p:nvSpPr>
        <p:spPr>
          <a:xfrm>
            <a:off x="1496160" y="27075681"/>
            <a:ext cx="28794299" cy="38727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45" name="Google Shape;45;p11"/>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6" name="Shape 46"/>
        <p:cNvGrpSpPr/>
        <p:nvPr/>
      </p:nvGrpSpPr>
      <p:grpSpPr>
        <a:xfrm>
          <a:off x="0" y="0"/>
          <a:ext cx="0" cy="0"/>
          <a:chOff x="0" y="0"/>
          <a:chExt cx="0" cy="0"/>
        </a:xfrm>
      </p:grpSpPr>
      <p:sp>
        <p:nvSpPr>
          <p:cNvPr id="47" name="Google Shape;47;p12"/>
          <p:cNvSpPr txBox="1"/>
          <p:nvPr>
            <p:ph type="title"/>
          </p:nvPr>
        </p:nvSpPr>
        <p:spPr>
          <a:xfrm>
            <a:off x="1496160" y="7079200"/>
            <a:ext cx="40898701" cy="125664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62900"/>
              <a:buFont typeface="Arial"/>
              <a:buNone/>
              <a:defRPr b="0" i="0" sz="62900" u="none" cap="none" strike="noStrike">
                <a:solidFill>
                  <a:schemeClr val="dk1"/>
                </a:solidFill>
                <a:latin typeface="Arial"/>
                <a:ea typeface="Arial"/>
                <a:cs typeface="Arial"/>
                <a:sym typeface="Arial"/>
              </a:defRPr>
            </a:lvl9pPr>
          </a:lstStyle>
          <a:p/>
        </p:txBody>
      </p:sp>
      <p:sp>
        <p:nvSpPr>
          <p:cNvPr id="48" name="Google Shape;48;p12"/>
          <p:cNvSpPr txBox="1"/>
          <p:nvPr>
            <p:ph idx="1" type="body"/>
          </p:nvPr>
        </p:nvSpPr>
        <p:spPr>
          <a:xfrm>
            <a:off x="1496160" y="20174239"/>
            <a:ext cx="40898701" cy="83253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15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ctr">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ctr">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49" name="Google Shape;49;p12"/>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496200" y="4765280"/>
            <a:ext cx="40898701" cy="13136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27300"/>
              <a:buFont typeface="Arial"/>
              <a:buNone/>
              <a:defRPr b="0" i="0" sz="27300" u="none" cap="none" strike="noStrike">
                <a:solidFill>
                  <a:schemeClr val="dk1"/>
                </a:solidFill>
                <a:latin typeface="Arial"/>
                <a:ea typeface="Arial"/>
                <a:cs typeface="Arial"/>
                <a:sym typeface="Arial"/>
              </a:defRPr>
            </a:lvl9pPr>
          </a:lstStyle>
          <a:p/>
        </p:txBody>
      </p:sp>
      <p:sp>
        <p:nvSpPr>
          <p:cNvPr id="13" name="Google Shape;13;p3"/>
          <p:cNvSpPr txBox="1"/>
          <p:nvPr>
            <p:ph idx="1" type="subTitle"/>
          </p:nvPr>
        </p:nvSpPr>
        <p:spPr>
          <a:xfrm>
            <a:off x="1496160" y="18138400"/>
            <a:ext cx="40898701" cy="50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14700"/>
              <a:buFont typeface="Arial"/>
              <a:buNone/>
              <a:defRPr b="0" i="0" sz="14700" u="none" cap="none" strike="noStrike">
                <a:solidFill>
                  <a:schemeClr val="dk2"/>
                </a:solidFill>
                <a:latin typeface="Arial"/>
                <a:ea typeface="Arial"/>
                <a:cs typeface="Arial"/>
                <a:sym typeface="Arial"/>
              </a:defRPr>
            </a:lvl9pPr>
          </a:lstStyle>
          <a:p/>
        </p:txBody>
      </p:sp>
      <p:sp>
        <p:nvSpPr>
          <p:cNvPr id="14" name="Google Shape;14;p3"/>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1496160" y="13765441"/>
            <a:ext cx="40898701" cy="5387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8900"/>
              <a:buFont typeface="Arial"/>
              <a:buNone/>
              <a:defRPr b="0" i="0" sz="189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1496160" y="2848160"/>
            <a:ext cx="40898701" cy="366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9pPr>
          </a:lstStyle>
          <a:p/>
        </p:txBody>
      </p:sp>
      <p:sp>
        <p:nvSpPr>
          <p:cNvPr id="20" name="Google Shape;20;p5"/>
          <p:cNvSpPr txBox="1"/>
          <p:nvPr>
            <p:ph idx="1" type="body"/>
          </p:nvPr>
        </p:nvSpPr>
        <p:spPr>
          <a:xfrm>
            <a:off x="1496160" y="7375839"/>
            <a:ext cx="40898701" cy="218652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21" name="Google Shape;21;p5"/>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1496160" y="2848160"/>
            <a:ext cx="40898701" cy="366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9pPr>
          </a:lstStyle>
          <a:p/>
        </p:txBody>
      </p:sp>
      <p:sp>
        <p:nvSpPr>
          <p:cNvPr id="24" name="Google Shape;24;p6"/>
          <p:cNvSpPr txBox="1"/>
          <p:nvPr>
            <p:ph idx="1" type="body"/>
          </p:nvPr>
        </p:nvSpPr>
        <p:spPr>
          <a:xfrm>
            <a:off x="1496160" y="7375839"/>
            <a:ext cx="19199700" cy="218652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6300"/>
              <a:buFont typeface="Arial"/>
              <a:buNone/>
              <a:defRPr b="0" i="0" sz="6300" u="none" cap="none" strike="noStrike">
                <a:solidFill>
                  <a:schemeClr val="dk2"/>
                </a:solidFill>
                <a:latin typeface="Arial"/>
                <a:ea typeface="Arial"/>
                <a:cs typeface="Arial"/>
                <a:sym typeface="Arial"/>
              </a:defRPr>
            </a:lvl9pPr>
          </a:lstStyle>
          <a:p/>
        </p:txBody>
      </p:sp>
      <p:sp>
        <p:nvSpPr>
          <p:cNvPr id="25" name="Google Shape;25;p6"/>
          <p:cNvSpPr txBox="1"/>
          <p:nvPr>
            <p:ph idx="2" type="body"/>
          </p:nvPr>
        </p:nvSpPr>
        <p:spPr>
          <a:xfrm>
            <a:off x="23195520" y="7375839"/>
            <a:ext cx="19199700" cy="218652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6300"/>
              <a:buFont typeface="Arial"/>
              <a:buNone/>
              <a:defRPr b="0" i="0" sz="6300" u="none" cap="none" strike="noStrike">
                <a:solidFill>
                  <a:schemeClr val="dk2"/>
                </a:solidFill>
                <a:latin typeface="Arial"/>
                <a:ea typeface="Arial"/>
                <a:cs typeface="Arial"/>
                <a:sym typeface="Arial"/>
              </a:defRPr>
            </a:lvl9pPr>
          </a:lstStyle>
          <a:p/>
        </p:txBody>
      </p:sp>
      <p:sp>
        <p:nvSpPr>
          <p:cNvPr id="26" name="Google Shape;26;p6"/>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1496160" y="2848160"/>
            <a:ext cx="40898701" cy="366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9pPr>
          </a:lstStyle>
          <a:p/>
        </p:txBody>
      </p:sp>
      <p:sp>
        <p:nvSpPr>
          <p:cNvPr id="29" name="Google Shape;29;p7"/>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0" name="Shape 30"/>
        <p:cNvGrpSpPr/>
        <p:nvPr/>
      </p:nvGrpSpPr>
      <p:grpSpPr>
        <a:xfrm>
          <a:off x="0" y="0"/>
          <a:ext cx="0" cy="0"/>
          <a:chOff x="0" y="0"/>
          <a:chExt cx="0" cy="0"/>
        </a:xfrm>
      </p:grpSpPr>
      <p:sp>
        <p:nvSpPr>
          <p:cNvPr id="31" name="Google Shape;31;p8"/>
          <p:cNvSpPr txBox="1"/>
          <p:nvPr>
            <p:ph type="title"/>
          </p:nvPr>
        </p:nvSpPr>
        <p:spPr>
          <a:xfrm>
            <a:off x="1496160" y="3555840"/>
            <a:ext cx="13478401" cy="4836299"/>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9pPr>
          </a:lstStyle>
          <a:p/>
        </p:txBody>
      </p:sp>
      <p:sp>
        <p:nvSpPr>
          <p:cNvPr id="32" name="Google Shape;32;p8"/>
          <p:cNvSpPr txBox="1"/>
          <p:nvPr>
            <p:ph idx="1" type="body"/>
          </p:nvPr>
        </p:nvSpPr>
        <p:spPr>
          <a:xfrm>
            <a:off x="1496160" y="8893439"/>
            <a:ext cx="13478401" cy="20348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6300"/>
              <a:buFont typeface="Arial"/>
              <a:buNone/>
              <a:defRPr b="0" i="0" sz="6300" u="none" cap="none" strike="noStrike">
                <a:solidFill>
                  <a:schemeClr val="dk2"/>
                </a:solidFill>
                <a:latin typeface="Arial"/>
                <a:ea typeface="Arial"/>
                <a:cs typeface="Arial"/>
                <a:sym typeface="Arial"/>
              </a:defRPr>
            </a:lvl9pPr>
          </a:lstStyle>
          <a:p/>
        </p:txBody>
      </p:sp>
      <p:sp>
        <p:nvSpPr>
          <p:cNvPr id="33" name="Google Shape;33;p8"/>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4" name="Shape 34"/>
        <p:cNvGrpSpPr/>
        <p:nvPr/>
      </p:nvGrpSpPr>
      <p:grpSpPr>
        <a:xfrm>
          <a:off x="0" y="0"/>
          <a:ext cx="0" cy="0"/>
          <a:chOff x="0" y="0"/>
          <a:chExt cx="0" cy="0"/>
        </a:xfrm>
      </p:grpSpPr>
      <p:sp>
        <p:nvSpPr>
          <p:cNvPr id="35" name="Google Shape;35;p9"/>
          <p:cNvSpPr txBox="1"/>
          <p:nvPr>
            <p:ph type="title"/>
          </p:nvPr>
        </p:nvSpPr>
        <p:spPr>
          <a:xfrm>
            <a:off x="2353200" y="2880960"/>
            <a:ext cx="30565501" cy="2618129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5200"/>
              <a:buFont typeface="Arial"/>
              <a:buNone/>
              <a:defRPr b="0" i="0" sz="25200" u="none" cap="none" strike="noStrike">
                <a:solidFill>
                  <a:schemeClr val="dk1"/>
                </a:solidFill>
                <a:latin typeface="Arial"/>
                <a:ea typeface="Arial"/>
                <a:cs typeface="Arial"/>
                <a:sym typeface="Arial"/>
              </a:defRPr>
            </a:lvl9pPr>
          </a:lstStyle>
          <a:p/>
        </p:txBody>
      </p:sp>
      <p:sp>
        <p:nvSpPr>
          <p:cNvPr id="36" name="Google Shape;36;p9"/>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 name="Shape 37"/>
        <p:cNvGrpSpPr/>
        <p:nvPr/>
      </p:nvGrpSpPr>
      <p:grpSpPr>
        <a:xfrm>
          <a:off x="0" y="0"/>
          <a:ext cx="0" cy="0"/>
          <a:chOff x="0" y="0"/>
          <a:chExt cx="0" cy="0"/>
        </a:xfrm>
      </p:grpSpPr>
      <p:sp>
        <p:nvSpPr>
          <p:cNvPr id="38" name="Google Shape;38;p10"/>
          <p:cNvSpPr/>
          <p:nvPr/>
        </p:nvSpPr>
        <p:spPr>
          <a:xfrm>
            <a:off x="21945600" y="-800"/>
            <a:ext cx="21945600" cy="32918401"/>
          </a:xfrm>
          <a:prstGeom prst="rect">
            <a:avLst/>
          </a:prstGeom>
          <a:solidFill>
            <a:schemeClr val="lt2"/>
          </a:solidFill>
          <a:ln>
            <a:noFill/>
          </a:ln>
        </p:spPr>
        <p:txBody>
          <a:bodyPr anchorCtr="0" anchor="ctr" bIns="479475" lIns="479475" spcFirstLastPara="1" rIns="479475" wrap="square" tIns="4794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1274400" y="7892319"/>
            <a:ext cx="19416900" cy="9486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22000"/>
              <a:buFont typeface="Arial"/>
              <a:buNone/>
              <a:defRPr b="0" i="0" sz="22000" u="none" cap="none" strike="noStrike">
                <a:solidFill>
                  <a:schemeClr val="dk1"/>
                </a:solidFill>
                <a:latin typeface="Arial"/>
                <a:ea typeface="Arial"/>
                <a:cs typeface="Arial"/>
                <a:sym typeface="Arial"/>
              </a:defRPr>
            </a:lvl9pPr>
          </a:lstStyle>
          <a:p/>
        </p:txBody>
      </p:sp>
      <p:sp>
        <p:nvSpPr>
          <p:cNvPr id="40" name="Google Shape;40;p10"/>
          <p:cNvSpPr txBox="1"/>
          <p:nvPr>
            <p:ph idx="1" type="subTitle"/>
          </p:nvPr>
        </p:nvSpPr>
        <p:spPr>
          <a:xfrm>
            <a:off x="1274400" y="17939680"/>
            <a:ext cx="19416900" cy="7904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11000"/>
              <a:buFont typeface="Arial"/>
              <a:buNone/>
              <a:defRPr b="0" i="0" sz="11000" u="none" cap="none" strike="noStrike">
                <a:solidFill>
                  <a:schemeClr val="dk2"/>
                </a:solidFill>
                <a:latin typeface="Arial"/>
                <a:ea typeface="Arial"/>
                <a:cs typeface="Arial"/>
                <a:sym typeface="Arial"/>
              </a:defRPr>
            </a:lvl9pPr>
          </a:lstStyle>
          <a:p/>
        </p:txBody>
      </p:sp>
      <p:sp>
        <p:nvSpPr>
          <p:cNvPr id="41" name="Google Shape;41;p10"/>
          <p:cNvSpPr txBox="1"/>
          <p:nvPr>
            <p:ph idx="2" type="body"/>
          </p:nvPr>
        </p:nvSpPr>
        <p:spPr>
          <a:xfrm>
            <a:off x="23709600" y="4634079"/>
            <a:ext cx="18417601" cy="23648701"/>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42" name="Google Shape;42;p10"/>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8701" cy="366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496160" y="7375839"/>
            <a:ext cx="40898701" cy="218652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0.jpg"/><Relationship Id="rId10"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8.jp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53" name="Shape 53"/>
        <p:cNvGrpSpPr/>
        <p:nvPr/>
      </p:nvGrpSpPr>
      <p:grpSpPr>
        <a:xfrm>
          <a:off x="0" y="0"/>
          <a:ext cx="0" cy="0"/>
          <a:chOff x="0" y="0"/>
          <a:chExt cx="0" cy="0"/>
        </a:xfrm>
      </p:grpSpPr>
      <p:sp>
        <p:nvSpPr>
          <p:cNvPr id="54" name="Google Shape;54;p13"/>
          <p:cNvSpPr/>
          <p:nvPr/>
        </p:nvSpPr>
        <p:spPr>
          <a:xfrm>
            <a:off x="0" y="4840950"/>
            <a:ext cx="43891200" cy="28077300"/>
          </a:xfrm>
          <a:prstGeom prst="rect">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2400" u="none" cap="none" strike="noStrike">
              <a:solidFill>
                <a:srgbClr val="000000"/>
              </a:solidFill>
              <a:latin typeface="Arial"/>
              <a:ea typeface="Arial"/>
              <a:cs typeface="Arial"/>
              <a:sym typeface="Arial"/>
            </a:endParaRPr>
          </a:p>
        </p:txBody>
      </p:sp>
      <p:sp>
        <p:nvSpPr>
          <p:cNvPr id="55" name="Google Shape;55;p13"/>
          <p:cNvSpPr/>
          <p:nvPr/>
        </p:nvSpPr>
        <p:spPr>
          <a:xfrm>
            <a:off x="475" y="0"/>
            <a:ext cx="43891200" cy="4797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56" name="Google Shape;56;p13"/>
          <p:cNvSpPr txBox="1"/>
          <p:nvPr/>
        </p:nvSpPr>
        <p:spPr>
          <a:xfrm>
            <a:off x="33865825" y="21480250"/>
            <a:ext cx="135300" cy="9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txBox="1"/>
          <p:nvPr/>
        </p:nvSpPr>
        <p:spPr>
          <a:xfrm>
            <a:off x="11364050" y="827350"/>
            <a:ext cx="25974000" cy="30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txBox="1"/>
          <p:nvPr/>
        </p:nvSpPr>
        <p:spPr>
          <a:xfrm>
            <a:off x="1440325" y="750163"/>
            <a:ext cx="41011500" cy="329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7200"/>
              <a:buFont typeface="Hammersmith One"/>
              <a:buNone/>
            </a:pPr>
            <a:r>
              <a:rPr b="1" lang="en" sz="9600">
                <a:solidFill>
                  <a:srgbClr val="FFFFFF"/>
                </a:solidFill>
                <a:latin typeface="Verdana"/>
                <a:ea typeface="Verdana"/>
                <a:cs typeface="Verdana"/>
                <a:sym typeface="Verdana"/>
              </a:rPr>
              <a:t>Novel Cellulases: pH and Activity</a:t>
            </a:r>
            <a:endParaRPr b="1" i="0" sz="96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lang="en" sz="4800">
                <a:solidFill>
                  <a:srgbClr val="FFFFFF"/>
                </a:solidFill>
                <a:latin typeface="Verdana"/>
                <a:ea typeface="Verdana"/>
                <a:cs typeface="Verdana"/>
                <a:sym typeface="Verdana"/>
              </a:rPr>
              <a:t>Annie Jensen, Tessa M. Balkow, Vincent D. Calderon, Aaron R. Darlington</a:t>
            </a:r>
            <a:endParaRPr sz="4800">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lang="en" sz="4800">
                <a:solidFill>
                  <a:srgbClr val="FFFFFF"/>
                </a:solidFill>
                <a:latin typeface="Verdana"/>
                <a:ea typeface="Verdana"/>
                <a:cs typeface="Verdana"/>
                <a:sym typeface="Verdana"/>
              </a:rPr>
              <a:t>Madison E. Kishineff, Jayden J. Losee, David A. Morales, Dr. Jenny</a:t>
            </a:r>
            <a:r>
              <a:rPr i="0" lang="en" sz="4800" u="none" cap="none" strike="noStrike">
                <a:solidFill>
                  <a:srgbClr val="FFFFFF"/>
                </a:solidFill>
                <a:latin typeface="Verdana"/>
                <a:ea typeface="Verdana"/>
                <a:cs typeface="Verdana"/>
                <a:sym typeface="Verdana"/>
              </a:rPr>
              <a:t> Cappuccio</a:t>
            </a:r>
            <a:endParaRPr i="0" sz="48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i="0" lang="en" sz="4800" u="none" cap="none" strike="noStrike">
                <a:solidFill>
                  <a:srgbClr val="FFFFFF"/>
                </a:solidFill>
                <a:latin typeface="Verdana"/>
                <a:ea typeface="Verdana"/>
                <a:cs typeface="Verdana"/>
                <a:sym typeface="Verdana"/>
              </a:rPr>
              <a:t>Department of Chemistry, Humboldt State University, Arcata, CA, USA</a:t>
            </a:r>
            <a:endParaRPr i="0" sz="4800" u="none" cap="none" strike="noStrike">
              <a:solidFill>
                <a:srgbClr val="FFFFFF"/>
              </a:solidFill>
              <a:latin typeface="Verdana"/>
              <a:ea typeface="Verdana"/>
              <a:cs typeface="Verdana"/>
              <a:sym typeface="Verdana"/>
            </a:endParaRPr>
          </a:p>
        </p:txBody>
      </p:sp>
      <p:sp>
        <p:nvSpPr>
          <p:cNvPr id="59" name="Google Shape;59;p13"/>
          <p:cNvSpPr/>
          <p:nvPr/>
        </p:nvSpPr>
        <p:spPr>
          <a:xfrm>
            <a:off x="1444075" y="5511750"/>
            <a:ext cx="13064700" cy="87414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13"/>
          <p:cNvSpPr txBox="1"/>
          <p:nvPr/>
        </p:nvSpPr>
        <p:spPr>
          <a:xfrm>
            <a:off x="2057400" y="6951675"/>
            <a:ext cx="12337500" cy="6104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 sz="3000">
                <a:solidFill>
                  <a:schemeClr val="dk1"/>
                </a:solidFill>
                <a:latin typeface="Verdana"/>
                <a:ea typeface="Verdana"/>
                <a:cs typeface="Verdana"/>
                <a:sym typeface="Verdana"/>
              </a:rPr>
              <a:t>Utilizing cellulase enzymes can enhance the production of biofuels. In this study, 6 cellulases identified through metagenomic analysis of cow rumen were expressed in E. Coli, purified using immobilized metal affinity chromatography (IMAC), and then assessed for enzymatic activity versus a control cellulase isolated from Aspergillus Niger. To do this, we evaluated the breakdown of carboxymethyl cellulose (CMC) in a plate assay with Congo Red detection. 4 with high activity and 2 with low activity were selected for analyzing the effective pH on the enzymatic activity and expanding the research to kinetic analysis. </a:t>
            </a:r>
            <a:r>
              <a:rPr lang="en" sz="2800">
                <a:solidFill>
                  <a:schemeClr val="dk1"/>
                </a:solidFill>
                <a:latin typeface="Verdana"/>
                <a:ea typeface="Verdana"/>
                <a:cs typeface="Verdana"/>
                <a:sym typeface="Verdana"/>
              </a:rPr>
              <a:t>The activity ratios (exp:ctrl) were found to be  </a:t>
            </a:r>
            <a:r>
              <a:rPr lang="en" sz="2800">
                <a:solidFill>
                  <a:srgbClr val="274E13"/>
                </a:solidFill>
                <a:latin typeface="Verdana"/>
                <a:ea typeface="Verdana"/>
                <a:cs typeface="Verdana"/>
                <a:sym typeface="Verdana"/>
              </a:rPr>
              <a:t>0.58 ± 0.16, 0.111 ± 0.047, and 0.429 ± 0.29</a:t>
            </a:r>
            <a:r>
              <a:rPr lang="en" sz="2800">
                <a:solidFill>
                  <a:schemeClr val="dk1"/>
                </a:solidFill>
                <a:latin typeface="Verdana"/>
                <a:ea typeface="Verdana"/>
                <a:cs typeface="Verdana"/>
                <a:sym typeface="Verdana"/>
              </a:rPr>
              <a:t> for </a:t>
            </a:r>
            <a:r>
              <a:rPr lang="en" sz="2800">
                <a:solidFill>
                  <a:srgbClr val="274E13"/>
                </a:solidFill>
                <a:latin typeface="Verdana"/>
                <a:ea typeface="Verdana"/>
                <a:cs typeface="Verdana"/>
                <a:sym typeface="Verdana"/>
              </a:rPr>
              <a:t>pH 5, 6, and 7 </a:t>
            </a:r>
            <a:r>
              <a:rPr lang="en" sz="2800">
                <a:solidFill>
                  <a:schemeClr val="dk1"/>
                </a:solidFill>
                <a:latin typeface="Verdana"/>
                <a:ea typeface="Verdana"/>
                <a:cs typeface="Verdana"/>
                <a:sym typeface="Verdana"/>
              </a:rPr>
              <a:t>respectively. This indicates that the cellulases, on average, had the highest activity at pH 5. </a:t>
            </a:r>
            <a:r>
              <a:rPr lang="en" sz="3000">
                <a:solidFill>
                  <a:schemeClr val="dk1"/>
                </a:solidFill>
                <a:latin typeface="Verdana"/>
                <a:ea typeface="Verdana"/>
                <a:cs typeface="Verdana"/>
                <a:sym typeface="Verdana"/>
              </a:rPr>
              <a:t>This research </a:t>
            </a:r>
            <a:r>
              <a:rPr lang="en" sz="3000">
                <a:solidFill>
                  <a:schemeClr val="dk1"/>
                </a:solidFill>
                <a:latin typeface="Verdana"/>
                <a:ea typeface="Verdana"/>
                <a:cs typeface="Verdana"/>
                <a:sym typeface="Verdana"/>
              </a:rPr>
              <a:t>could inform new cellulase design and enhance biofuel production.</a:t>
            </a:r>
            <a:endParaRPr sz="3000">
              <a:solidFill>
                <a:schemeClr val="dk1"/>
              </a:solidFill>
              <a:latin typeface="Verdana"/>
              <a:ea typeface="Verdana"/>
              <a:cs typeface="Verdana"/>
              <a:sym typeface="Verdana"/>
            </a:endParaRPr>
          </a:p>
          <a:p>
            <a:pPr indent="0" lvl="0" marL="0" rtl="0" algn="l">
              <a:spcBef>
                <a:spcPts val="1200"/>
              </a:spcBef>
              <a:spcAft>
                <a:spcPts val="0"/>
              </a:spcAft>
              <a:buClr>
                <a:schemeClr val="dk1"/>
              </a:buClr>
              <a:buSzPts val="1100"/>
              <a:buFont typeface="Arial"/>
              <a:buNone/>
            </a:pPr>
            <a:r>
              <a:t/>
            </a:r>
            <a:endParaRPr sz="3000">
              <a:solidFill>
                <a:schemeClr val="dk1"/>
              </a:solidFill>
              <a:latin typeface="Verdana"/>
              <a:ea typeface="Verdana"/>
              <a:cs typeface="Verdana"/>
              <a:sym typeface="Verdana"/>
            </a:endParaRPr>
          </a:p>
          <a:p>
            <a:pPr indent="0" lvl="0" marL="0" rtl="0" algn="l">
              <a:spcBef>
                <a:spcPts val="1200"/>
              </a:spcBef>
              <a:spcAft>
                <a:spcPts val="1200"/>
              </a:spcAft>
              <a:buClr>
                <a:schemeClr val="dk1"/>
              </a:buClr>
              <a:buSzPts val="1100"/>
              <a:buFont typeface="Arial"/>
              <a:buNone/>
            </a:pPr>
            <a:r>
              <a:t/>
            </a:r>
            <a:endParaRPr sz="3000" u="none" cap="none" strike="noStrike">
              <a:solidFill>
                <a:srgbClr val="000000"/>
              </a:solidFill>
              <a:latin typeface="Verdana"/>
              <a:ea typeface="Verdana"/>
              <a:cs typeface="Verdana"/>
              <a:sym typeface="Verdana"/>
            </a:endParaRPr>
          </a:p>
        </p:txBody>
      </p:sp>
      <p:sp>
        <p:nvSpPr>
          <p:cNvPr id="61" name="Google Shape;61;p13"/>
          <p:cNvSpPr/>
          <p:nvPr/>
        </p:nvSpPr>
        <p:spPr>
          <a:xfrm>
            <a:off x="3126450" y="5472036"/>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13"/>
          <p:cNvSpPr txBox="1"/>
          <p:nvPr/>
        </p:nvSpPr>
        <p:spPr>
          <a:xfrm>
            <a:off x="3527555" y="5323651"/>
            <a:ext cx="8423700" cy="136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i="0" lang="en" sz="7200" u="none" cap="none" strike="noStrike">
                <a:solidFill>
                  <a:srgbClr val="FFFFFF"/>
                </a:solidFill>
                <a:latin typeface="Verdana"/>
                <a:ea typeface="Verdana"/>
                <a:cs typeface="Verdana"/>
                <a:sym typeface="Verdana"/>
              </a:rPr>
              <a:t>Abstract</a:t>
            </a:r>
            <a:endParaRPr i="0" sz="1400" u="none" cap="none" strike="noStrike">
              <a:solidFill>
                <a:srgbClr val="FFFFFF"/>
              </a:solidFill>
              <a:latin typeface="Verdana"/>
              <a:ea typeface="Verdana"/>
              <a:cs typeface="Verdana"/>
              <a:sym typeface="Verdana"/>
            </a:endParaRPr>
          </a:p>
        </p:txBody>
      </p:sp>
      <p:sp>
        <p:nvSpPr>
          <p:cNvPr id="63" name="Google Shape;63;p13"/>
          <p:cNvSpPr/>
          <p:nvPr/>
        </p:nvSpPr>
        <p:spPr>
          <a:xfrm>
            <a:off x="2190977" y="1379788"/>
            <a:ext cx="6578400" cy="1925400"/>
          </a:xfrm>
          <a:prstGeom prst="rect">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HSU_wordMark_stacked_2Color.png" id="64" name="Google Shape;64;p13"/>
          <p:cNvPicPr preferRelativeResize="0"/>
          <p:nvPr/>
        </p:nvPicPr>
        <p:blipFill rotWithShape="1">
          <a:blip r:embed="rId3">
            <a:alphaModFix/>
          </a:blip>
          <a:srcRect b="0" l="0" r="0" t="0"/>
          <a:stretch/>
        </p:blipFill>
        <p:spPr>
          <a:xfrm>
            <a:off x="2196205" y="1361923"/>
            <a:ext cx="6567938" cy="2074070"/>
          </a:xfrm>
          <a:prstGeom prst="rect">
            <a:avLst/>
          </a:prstGeom>
          <a:noFill/>
          <a:ln>
            <a:noFill/>
          </a:ln>
        </p:spPr>
      </p:pic>
      <p:sp>
        <p:nvSpPr>
          <p:cNvPr id="65" name="Google Shape;65;p13"/>
          <p:cNvSpPr/>
          <p:nvPr/>
        </p:nvSpPr>
        <p:spPr>
          <a:xfrm>
            <a:off x="1444075" y="14679475"/>
            <a:ext cx="12033900" cy="178326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p13"/>
          <p:cNvSpPr/>
          <p:nvPr/>
        </p:nvSpPr>
        <p:spPr>
          <a:xfrm>
            <a:off x="2848100" y="14807086"/>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13"/>
          <p:cNvSpPr txBox="1"/>
          <p:nvPr/>
        </p:nvSpPr>
        <p:spPr>
          <a:xfrm>
            <a:off x="3246400" y="14730888"/>
            <a:ext cx="8827500" cy="13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lang="en" sz="7200">
                <a:solidFill>
                  <a:schemeClr val="lt1"/>
                </a:solidFill>
                <a:latin typeface="Verdana"/>
                <a:ea typeface="Verdana"/>
                <a:cs typeface="Verdana"/>
                <a:sym typeface="Verdana"/>
              </a:rPr>
              <a:t>Introduction</a:t>
            </a:r>
            <a:endParaRPr sz="7200">
              <a:solidFill>
                <a:schemeClr val="lt1"/>
              </a:solidFill>
              <a:latin typeface="Verdana"/>
              <a:ea typeface="Verdana"/>
              <a:cs typeface="Verdana"/>
              <a:sym typeface="Verdana"/>
            </a:endParaRPr>
          </a:p>
        </p:txBody>
      </p:sp>
      <p:sp>
        <p:nvSpPr>
          <p:cNvPr id="68" name="Google Shape;68;p13"/>
          <p:cNvSpPr txBox="1"/>
          <p:nvPr/>
        </p:nvSpPr>
        <p:spPr>
          <a:xfrm>
            <a:off x="1881300" y="16408625"/>
            <a:ext cx="11377500" cy="110571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Ruminant derived cellulases can be highly effective. </a:t>
            </a:r>
            <a:r>
              <a:rPr baseline="30000" lang="en" sz="2800">
                <a:solidFill>
                  <a:schemeClr val="dk1"/>
                </a:solidFill>
                <a:latin typeface="Verdana"/>
                <a:ea typeface="Verdana"/>
                <a:cs typeface="Verdana"/>
                <a:sym typeface="Verdana"/>
              </a:rPr>
              <a:t>1</a:t>
            </a:r>
            <a:r>
              <a:rPr lang="en"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The identities and concentrations of cellulases produced by ruminant digestive bacteria vary widely; even animals of the same species grazing on the same field have significant variations in the cellulases produced by their bacterial ecosystems.</a:t>
            </a:r>
            <a:r>
              <a:rPr baseline="30000" lang="en" sz="2800">
                <a:solidFill>
                  <a:schemeClr val="dk1"/>
                </a:solidFill>
                <a:latin typeface="Verdana"/>
                <a:ea typeface="Verdana"/>
                <a:cs typeface="Verdana"/>
                <a:sym typeface="Verdana"/>
              </a:rPr>
              <a:t>2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Therefore, further bioprospecting is worthwhile.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A ruminant cellulase more effective than Cell-5M may yet be discovered.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Some cellulases can function relatively well over a wide range of pHs, other cellulases only exhibit activity over a narrow pH range.</a:t>
            </a:r>
            <a:r>
              <a:rPr baseline="30000" lang="en" sz="2800">
                <a:solidFill>
                  <a:schemeClr val="dk1"/>
                </a:solidFill>
                <a:latin typeface="Verdana"/>
                <a:ea typeface="Verdana"/>
                <a:cs typeface="Verdana"/>
                <a:sym typeface="Verdana"/>
              </a:rPr>
              <a:t>3</a:t>
            </a:r>
            <a:r>
              <a:rPr lang="en"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Our cellulases were found lacking in activity when assessed previously at pH 8.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The pH range of the cow’s rumen fluctuates daily between 5 and 8.</a:t>
            </a:r>
            <a:r>
              <a:rPr baseline="30000" lang="en" sz="2800">
                <a:solidFill>
                  <a:schemeClr val="dk1"/>
                </a:solidFill>
                <a:latin typeface="Verdana"/>
                <a:ea typeface="Verdana"/>
                <a:cs typeface="Verdana"/>
                <a:sym typeface="Verdana"/>
              </a:rPr>
              <a:t>4</a:t>
            </a:r>
            <a:r>
              <a:rPr lang="en"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We hypothesized that our cellulases will display more activity at a lower pH. </a:t>
            </a:r>
            <a:endParaRPr sz="2800">
              <a:solidFill>
                <a:schemeClr val="dk1"/>
              </a:solidFill>
              <a:latin typeface="Verdana"/>
              <a:ea typeface="Verdana"/>
              <a:cs typeface="Verdana"/>
              <a:sym typeface="Verdana"/>
            </a:endParaRPr>
          </a:p>
          <a:p>
            <a:pPr indent="-406400" lvl="0" marL="457200" marR="0" rtl="0" algn="l">
              <a:lnSpc>
                <a:spcPct val="100000"/>
              </a:lnSpc>
              <a:spcBef>
                <a:spcPts val="0"/>
              </a:spcBef>
              <a:spcAft>
                <a:spcPts val="0"/>
              </a:spcAft>
              <a:buClr>
                <a:schemeClr val="dk1"/>
              </a:buClr>
              <a:buSzPts val="2800"/>
              <a:buFont typeface="Verdana"/>
              <a:buChar char="●"/>
            </a:pPr>
            <a:r>
              <a:rPr lang="en" sz="2800">
                <a:solidFill>
                  <a:schemeClr val="dk1"/>
                </a:solidFill>
                <a:latin typeface="Verdana"/>
                <a:ea typeface="Verdana"/>
                <a:cs typeface="Verdana"/>
                <a:sym typeface="Verdana"/>
              </a:rPr>
              <a:t>To test our hypothesis, novel putative cellulases expressed in </a:t>
            </a:r>
            <a:r>
              <a:rPr i="1" lang="en" sz="2800">
                <a:solidFill>
                  <a:schemeClr val="dk1"/>
                </a:solidFill>
                <a:latin typeface="Verdana"/>
                <a:ea typeface="Verdana"/>
                <a:cs typeface="Verdana"/>
                <a:sym typeface="Verdana"/>
              </a:rPr>
              <a:t>E. Coli </a:t>
            </a:r>
            <a:r>
              <a:rPr lang="en" sz="2800">
                <a:solidFill>
                  <a:schemeClr val="dk1"/>
                </a:solidFill>
                <a:latin typeface="Verdana"/>
                <a:ea typeface="Verdana"/>
                <a:cs typeface="Verdana"/>
                <a:sym typeface="Verdana"/>
              </a:rPr>
              <a:t>with the addition of a 6xHis tag were purified with a Ni-NTA column, then assessed for enzymatic activity at pHs 5, 6, and 7 through the use of semi-quantitative carboxymethylcellulose (CMC) plate </a:t>
            </a:r>
            <a:r>
              <a:rPr lang="en" sz="2800">
                <a:solidFill>
                  <a:schemeClr val="dk1"/>
                </a:solidFill>
                <a:latin typeface="Verdana"/>
                <a:ea typeface="Verdana"/>
                <a:cs typeface="Verdana"/>
                <a:sym typeface="Verdana"/>
              </a:rPr>
              <a:t>assays</a:t>
            </a:r>
            <a:r>
              <a:rPr lang="en"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2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2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0"/>
              <a:buFont typeface="Arial"/>
              <a:buNone/>
            </a:pPr>
            <a:r>
              <a:t/>
            </a:r>
            <a:endParaRPr i="0" sz="2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0"/>
              <a:buFont typeface="Arial"/>
              <a:buNone/>
            </a:pPr>
            <a:r>
              <a:t/>
            </a:r>
            <a:endParaRPr b="1" i="0" sz="2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2800" u="none" cap="none" strike="noStrike">
              <a:solidFill>
                <a:srgbClr val="000000"/>
              </a:solidFill>
              <a:latin typeface="Verdana"/>
              <a:ea typeface="Verdana"/>
              <a:cs typeface="Verdana"/>
              <a:sym typeface="Verdana"/>
            </a:endParaRPr>
          </a:p>
        </p:txBody>
      </p:sp>
      <p:sp>
        <p:nvSpPr>
          <p:cNvPr id="69" name="Google Shape;69;p13"/>
          <p:cNvSpPr/>
          <p:nvPr/>
        </p:nvSpPr>
        <p:spPr>
          <a:xfrm>
            <a:off x="15929125" y="5459800"/>
            <a:ext cx="13142100" cy="106350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p13"/>
          <p:cNvSpPr/>
          <p:nvPr/>
        </p:nvSpPr>
        <p:spPr>
          <a:xfrm>
            <a:off x="17956925" y="5467999"/>
            <a:ext cx="9225900" cy="12303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 name="Google Shape;71;p13"/>
          <p:cNvSpPr txBox="1"/>
          <p:nvPr/>
        </p:nvSpPr>
        <p:spPr>
          <a:xfrm>
            <a:off x="18156125" y="5534625"/>
            <a:ext cx="8827500" cy="13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i="0" lang="en" sz="7200" u="none" cap="none" strike="noStrike">
                <a:solidFill>
                  <a:srgbClr val="FFFFFF"/>
                </a:solidFill>
                <a:latin typeface="Verdana"/>
                <a:ea typeface="Verdana"/>
                <a:cs typeface="Verdana"/>
                <a:sym typeface="Verdana"/>
              </a:rPr>
              <a:t>Methods</a:t>
            </a:r>
            <a:endParaRPr i="0" sz="7200" u="none" cap="none" strike="noStrike">
              <a:solidFill>
                <a:srgbClr val="FFFFFF"/>
              </a:solidFill>
              <a:latin typeface="Verdana"/>
              <a:ea typeface="Verdana"/>
              <a:cs typeface="Verdana"/>
              <a:sym typeface="Verdana"/>
            </a:endParaRPr>
          </a:p>
        </p:txBody>
      </p:sp>
      <p:sp>
        <p:nvSpPr>
          <p:cNvPr id="72" name="Google Shape;72;p13"/>
          <p:cNvSpPr txBox="1"/>
          <p:nvPr/>
        </p:nvSpPr>
        <p:spPr>
          <a:xfrm>
            <a:off x="16666675" y="8575375"/>
            <a:ext cx="10373400" cy="63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73" name="Google Shape;73;p13"/>
          <p:cNvSpPr txBox="1"/>
          <p:nvPr/>
        </p:nvSpPr>
        <p:spPr>
          <a:xfrm>
            <a:off x="16258775" y="7086600"/>
            <a:ext cx="11479800" cy="61041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FFFFFF"/>
              </a:buClr>
              <a:buSzPts val="3000"/>
              <a:buFont typeface="Verdana"/>
              <a:buAutoNum type="arabicParenR"/>
            </a:pPr>
            <a:r>
              <a:rPr lang="en" sz="3000">
                <a:solidFill>
                  <a:srgbClr val="FFFFFF"/>
                </a:solidFill>
                <a:latin typeface="Verdana"/>
                <a:ea typeface="Verdana"/>
                <a:cs typeface="Verdana"/>
                <a:sym typeface="Verdana"/>
              </a:rPr>
              <a:t>6 </a:t>
            </a:r>
            <a:r>
              <a:rPr i="1" lang="en" sz="3000">
                <a:solidFill>
                  <a:srgbClr val="FFFFFF"/>
                </a:solidFill>
                <a:latin typeface="Verdana"/>
                <a:ea typeface="Verdana"/>
                <a:cs typeface="Verdana"/>
                <a:sym typeface="Verdana"/>
              </a:rPr>
              <a:t>E. Coli</a:t>
            </a:r>
            <a:r>
              <a:rPr lang="en" sz="3000">
                <a:solidFill>
                  <a:srgbClr val="FFFFFF"/>
                </a:solidFill>
                <a:latin typeface="Verdana"/>
                <a:ea typeface="Verdana"/>
                <a:cs typeface="Verdana"/>
                <a:sym typeface="Verdana"/>
              </a:rPr>
              <a:t> strains with LAC dependent pET-28 vectors coding for 6 putative cellulases were grown.</a:t>
            </a:r>
            <a:endParaRPr sz="3000">
              <a:solidFill>
                <a:srgbClr val="FFFFFF"/>
              </a:solidFill>
              <a:latin typeface="Verdana"/>
              <a:ea typeface="Verdana"/>
              <a:cs typeface="Verdana"/>
              <a:sym typeface="Verdana"/>
            </a:endParaRPr>
          </a:p>
          <a:p>
            <a:pPr indent="-419100" lvl="0" marL="457200" marR="0" rtl="0" algn="l">
              <a:lnSpc>
                <a:spcPct val="100000"/>
              </a:lnSpc>
              <a:spcBef>
                <a:spcPts val="0"/>
              </a:spcBef>
              <a:spcAft>
                <a:spcPts val="0"/>
              </a:spcAft>
              <a:buClr>
                <a:srgbClr val="FFFFFF"/>
              </a:buClr>
              <a:buSzPts val="3000"/>
              <a:buFont typeface="Verdana"/>
              <a:buAutoNum type="arabicParenR"/>
            </a:pPr>
            <a:r>
              <a:rPr lang="en" sz="3000">
                <a:solidFill>
                  <a:srgbClr val="FFFFFF"/>
                </a:solidFill>
                <a:latin typeface="Verdana"/>
                <a:ea typeface="Verdana"/>
                <a:cs typeface="Verdana"/>
                <a:sym typeface="Verdana"/>
              </a:rPr>
              <a:t>The strains were induced with IPTG to overexpress the recombinant proteins.</a:t>
            </a:r>
            <a:endParaRPr sz="3000">
              <a:solidFill>
                <a:srgbClr val="FFFFFF"/>
              </a:solidFill>
              <a:latin typeface="Verdana"/>
              <a:ea typeface="Verdana"/>
              <a:cs typeface="Verdana"/>
              <a:sym typeface="Verdana"/>
            </a:endParaRPr>
          </a:p>
          <a:p>
            <a:pPr indent="-419100" lvl="0" marL="457200" marR="0" rtl="0" algn="l">
              <a:lnSpc>
                <a:spcPct val="100000"/>
              </a:lnSpc>
              <a:spcBef>
                <a:spcPts val="0"/>
              </a:spcBef>
              <a:spcAft>
                <a:spcPts val="0"/>
              </a:spcAft>
              <a:buClr>
                <a:srgbClr val="FFFFFF"/>
              </a:buClr>
              <a:buSzPts val="3000"/>
              <a:buFont typeface="Verdana"/>
              <a:buAutoNum type="arabicParenR"/>
            </a:pPr>
            <a:r>
              <a:rPr lang="en" sz="3000">
                <a:solidFill>
                  <a:srgbClr val="FFFFFF"/>
                </a:solidFill>
                <a:latin typeface="Verdana"/>
                <a:ea typeface="Verdana"/>
                <a:cs typeface="Verdana"/>
                <a:sym typeface="Verdana"/>
              </a:rPr>
              <a:t>The cells were lysed and the lysate was applied to a Ni-NTA column.</a:t>
            </a:r>
            <a:endParaRPr sz="3000">
              <a:solidFill>
                <a:srgbClr val="FFFFFF"/>
              </a:solidFill>
              <a:latin typeface="Verdana"/>
              <a:ea typeface="Verdana"/>
              <a:cs typeface="Verdana"/>
              <a:sym typeface="Verdana"/>
            </a:endParaRPr>
          </a:p>
          <a:p>
            <a:pPr indent="-419100" lvl="0" marL="457200" marR="0" rtl="0" algn="l">
              <a:lnSpc>
                <a:spcPct val="100000"/>
              </a:lnSpc>
              <a:spcBef>
                <a:spcPts val="0"/>
              </a:spcBef>
              <a:spcAft>
                <a:spcPts val="0"/>
              </a:spcAft>
              <a:buClr>
                <a:srgbClr val="FFFFFF"/>
              </a:buClr>
              <a:buSzPts val="3000"/>
              <a:buFont typeface="Verdana"/>
              <a:buAutoNum type="arabicParenR"/>
            </a:pPr>
            <a:r>
              <a:rPr lang="en" sz="3000">
                <a:solidFill>
                  <a:srgbClr val="FFFFFF"/>
                </a:solidFill>
                <a:latin typeface="Verdana"/>
                <a:ea typeface="Verdana"/>
                <a:cs typeface="Verdana"/>
                <a:sym typeface="Verdana"/>
              </a:rPr>
              <a:t>The recombinant proteins were placed on CMC plates stained with Congo Red (which is red only when bound to CMC).</a:t>
            </a:r>
            <a:endParaRPr sz="3000">
              <a:solidFill>
                <a:srgbClr val="FFFFFF"/>
              </a:solidFill>
              <a:latin typeface="Verdana"/>
              <a:ea typeface="Verdana"/>
              <a:cs typeface="Verdana"/>
              <a:sym typeface="Verdana"/>
            </a:endParaRPr>
          </a:p>
          <a:p>
            <a:pPr indent="-419100" lvl="0" marL="457200" marR="0" rtl="0" algn="l">
              <a:lnSpc>
                <a:spcPct val="100000"/>
              </a:lnSpc>
              <a:spcBef>
                <a:spcPts val="0"/>
              </a:spcBef>
              <a:spcAft>
                <a:spcPts val="0"/>
              </a:spcAft>
              <a:buClr>
                <a:srgbClr val="FFFFFF"/>
              </a:buClr>
              <a:buSzPts val="3000"/>
              <a:buFont typeface="Verdana"/>
              <a:buAutoNum type="arabicParenR"/>
            </a:pPr>
            <a:r>
              <a:rPr lang="en" sz="3000">
                <a:solidFill>
                  <a:srgbClr val="FFFFFF"/>
                </a:solidFill>
                <a:latin typeface="Verdana"/>
                <a:ea typeface="Verdana"/>
                <a:cs typeface="Verdana"/>
                <a:sym typeface="Verdana"/>
              </a:rPr>
              <a:t>The areas on the plates that were decolored (and therefore cleared of CMC) were measured to assess enzymatic activity.</a:t>
            </a:r>
            <a:endParaRPr sz="3000">
              <a:solidFill>
                <a:srgbClr val="FFFFFF"/>
              </a:solidFill>
              <a:latin typeface="Verdana"/>
              <a:ea typeface="Verdana"/>
              <a:cs typeface="Verdana"/>
              <a:sym typeface="Verdana"/>
            </a:endParaRPr>
          </a:p>
        </p:txBody>
      </p:sp>
      <p:sp>
        <p:nvSpPr>
          <p:cNvPr id="74" name="Google Shape;74;p13"/>
          <p:cNvSpPr/>
          <p:nvPr/>
        </p:nvSpPr>
        <p:spPr>
          <a:xfrm>
            <a:off x="30134850" y="5683648"/>
            <a:ext cx="12033900" cy="82209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 name="Google Shape;75;p13"/>
          <p:cNvSpPr/>
          <p:nvPr/>
        </p:nvSpPr>
        <p:spPr>
          <a:xfrm>
            <a:off x="31538850" y="5626950"/>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7200">
                <a:solidFill>
                  <a:schemeClr val="lt1"/>
                </a:solidFill>
                <a:latin typeface="Verdana"/>
                <a:ea typeface="Verdana"/>
                <a:cs typeface="Verdana"/>
                <a:sym typeface="Verdana"/>
              </a:rPr>
              <a:t>Discussion</a:t>
            </a:r>
            <a:endParaRPr i="0" sz="7200" u="none" cap="none" strike="noStrike">
              <a:solidFill>
                <a:schemeClr val="lt1"/>
              </a:solidFill>
              <a:latin typeface="Verdana"/>
              <a:ea typeface="Verdana"/>
              <a:cs typeface="Verdana"/>
              <a:sym typeface="Verdana"/>
            </a:endParaRPr>
          </a:p>
        </p:txBody>
      </p:sp>
      <p:sp>
        <p:nvSpPr>
          <p:cNvPr id="76" name="Google Shape;76;p13"/>
          <p:cNvSpPr txBox="1"/>
          <p:nvPr/>
        </p:nvSpPr>
        <p:spPr>
          <a:xfrm>
            <a:off x="30491575" y="7086588"/>
            <a:ext cx="11479800" cy="35082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00000"/>
              </a:lnSpc>
              <a:spcBef>
                <a:spcPts val="0"/>
              </a:spcBef>
              <a:spcAft>
                <a:spcPts val="0"/>
              </a:spcAft>
              <a:buSzPts val="2700"/>
              <a:buFont typeface="Verdana"/>
              <a:buChar char="●"/>
            </a:pPr>
            <a:r>
              <a:rPr b="1" lang="en" sz="2700">
                <a:latin typeface="Verdana"/>
                <a:ea typeface="Verdana"/>
                <a:cs typeface="Verdana"/>
                <a:sym typeface="Verdana"/>
              </a:rPr>
              <a:t>Experimental cellulases demonstrated the lowest activity at pH 6. pH 7 and pH 5 elicited higher activity.</a:t>
            </a:r>
            <a:endParaRPr sz="2700">
              <a:latin typeface="Verdana"/>
              <a:ea typeface="Verdana"/>
              <a:cs typeface="Verdana"/>
              <a:sym typeface="Verdana"/>
            </a:endParaRPr>
          </a:p>
          <a:p>
            <a:pPr indent="-400050" lvl="0" marL="457200" marR="0" rtl="0" algn="l">
              <a:lnSpc>
                <a:spcPct val="100000"/>
              </a:lnSpc>
              <a:spcBef>
                <a:spcPts val="1000"/>
              </a:spcBef>
              <a:spcAft>
                <a:spcPts val="0"/>
              </a:spcAft>
              <a:buSzPts val="2700"/>
              <a:buFont typeface="Verdana"/>
              <a:buChar char="●"/>
            </a:pPr>
            <a:r>
              <a:rPr lang="en" sz="2700">
                <a:latin typeface="Verdana"/>
                <a:ea typeface="Verdana"/>
                <a:cs typeface="Verdana"/>
                <a:sym typeface="Verdana"/>
              </a:rPr>
              <a:t>This may indicate that pH 5 is the digestive pH.</a:t>
            </a:r>
            <a:endParaRPr sz="2700">
              <a:latin typeface="Verdana"/>
              <a:ea typeface="Verdana"/>
              <a:cs typeface="Verdana"/>
              <a:sym typeface="Verdana"/>
            </a:endParaRPr>
          </a:p>
          <a:p>
            <a:pPr indent="-400050" lvl="0" marL="457200" marR="0" rtl="0" algn="l">
              <a:lnSpc>
                <a:spcPct val="100000"/>
              </a:lnSpc>
              <a:spcBef>
                <a:spcPts val="1000"/>
              </a:spcBef>
              <a:spcAft>
                <a:spcPts val="0"/>
              </a:spcAft>
              <a:buSzPts val="2700"/>
              <a:buFont typeface="Verdana"/>
              <a:buChar char="●"/>
            </a:pPr>
            <a:r>
              <a:rPr lang="en" sz="2700">
                <a:latin typeface="Verdana"/>
                <a:ea typeface="Verdana"/>
                <a:cs typeface="Verdana"/>
                <a:sym typeface="Verdana"/>
              </a:rPr>
              <a:t>Respective buffer species may contribute to the hydrolysis capacity of enzymes.</a:t>
            </a:r>
            <a:endParaRPr sz="2700">
              <a:latin typeface="Verdana"/>
              <a:ea typeface="Verdana"/>
              <a:cs typeface="Verdana"/>
              <a:sym typeface="Verdana"/>
            </a:endParaRPr>
          </a:p>
          <a:p>
            <a:pPr indent="-400050" lvl="0" marL="457200" marR="0" rtl="0" algn="l">
              <a:lnSpc>
                <a:spcPct val="100000"/>
              </a:lnSpc>
              <a:spcBef>
                <a:spcPts val="1000"/>
              </a:spcBef>
              <a:spcAft>
                <a:spcPts val="0"/>
              </a:spcAft>
              <a:buSzPts val="2700"/>
              <a:buFont typeface="Verdana"/>
              <a:buChar char="●"/>
            </a:pPr>
            <a:r>
              <a:rPr lang="en" sz="2700">
                <a:latin typeface="Verdana"/>
                <a:ea typeface="Verdana"/>
                <a:cs typeface="Verdana"/>
                <a:sym typeface="Verdana"/>
              </a:rPr>
              <a:t>The vast majority of cellulases did not exceed the activity of the control.</a:t>
            </a:r>
            <a:endParaRPr sz="2700">
              <a:latin typeface="Verdana"/>
              <a:ea typeface="Verdana"/>
              <a:cs typeface="Verdana"/>
              <a:sym typeface="Verdana"/>
            </a:endParaRPr>
          </a:p>
          <a:p>
            <a:pPr indent="-400050" lvl="0" marL="457200" marR="0" rtl="0" algn="l">
              <a:lnSpc>
                <a:spcPct val="100000"/>
              </a:lnSpc>
              <a:spcBef>
                <a:spcPts val="1000"/>
              </a:spcBef>
              <a:spcAft>
                <a:spcPts val="0"/>
              </a:spcAft>
              <a:buSzPts val="2700"/>
              <a:buFont typeface="Verdana"/>
              <a:buChar char="●"/>
            </a:pPr>
            <a:r>
              <a:rPr lang="en" sz="2700">
                <a:latin typeface="Verdana"/>
                <a:ea typeface="Verdana"/>
                <a:cs typeface="Verdana"/>
                <a:sym typeface="Verdana"/>
              </a:rPr>
              <a:t>With the exception of #9, these novel cellulases did not display enough activity to merit future study.</a:t>
            </a:r>
            <a:endParaRPr sz="2700">
              <a:latin typeface="Verdana"/>
              <a:ea typeface="Verdana"/>
              <a:cs typeface="Verdana"/>
              <a:sym typeface="Verdana"/>
            </a:endParaRPr>
          </a:p>
          <a:p>
            <a:pPr indent="0" lvl="0" marL="0" marR="0" rtl="0" algn="l">
              <a:lnSpc>
                <a:spcPct val="100000"/>
              </a:lnSpc>
              <a:spcBef>
                <a:spcPts val="1000"/>
              </a:spcBef>
              <a:spcAft>
                <a:spcPts val="0"/>
              </a:spcAft>
              <a:buNone/>
            </a:pPr>
            <a:r>
              <a:rPr lang="en" sz="3000">
                <a:latin typeface="Verdana"/>
                <a:ea typeface="Verdana"/>
                <a:cs typeface="Verdana"/>
                <a:sym typeface="Verdana"/>
              </a:rPr>
              <a:t> </a:t>
            </a:r>
            <a:endParaRPr sz="3000">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3600"/>
              <a:buFont typeface="Arial"/>
              <a:buNone/>
            </a:pPr>
            <a:r>
              <a:t/>
            </a:r>
            <a:endParaRPr sz="3000">
              <a:latin typeface="Verdana"/>
              <a:ea typeface="Verdana"/>
              <a:cs typeface="Verdana"/>
              <a:sym typeface="Verdana"/>
            </a:endParaRPr>
          </a:p>
        </p:txBody>
      </p:sp>
      <p:sp>
        <p:nvSpPr>
          <p:cNvPr id="77" name="Google Shape;77;p13"/>
          <p:cNvSpPr/>
          <p:nvPr/>
        </p:nvSpPr>
        <p:spPr>
          <a:xfrm>
            <a:off x="15789475" y="16507400"/>
            <a:ext cx="12033900" cy="160047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Version:0.9 StartHTML:00000097 EndHTML:00000167 StartFragment:00000131 EndFragment:00000131 </a:t>
            </a:r>
            <a:endParaRPr b="0" i="0" sz="1400" u="none" cap="none" strike="noStrike">
              <a:solidFill>
                <a:schemeClr val="lt1"/>
              </a:solidFill>
              <a:latin typeface="Arial"/>
              <a:ea typeface="Arial"/>
              <a:cs typeface="Arial"/>
              <a:sym typeface="Arial"/>
            </a:endParaRPr>
          </a:p>
        </p:txBody>
      </p:sp>
      <p:sp>
        <p:nvSpPr>
          <p:cNvPr id="78" name="Google Shape;78;p13"/>
          <p:cNvSpPr/>
          <p:nvPr/>
        </p:nvSpPr>
        <p:spPr>
          <a:xfrm>
            <a:off x="30134875" y="14807075"/>
            <a:ext cx="12033900" cy="89346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 name="Google Shape;79;p13"/>
          <p:cNvSpPr/>
          <p:nvPr/>
        </p:nvSpPr>
        <p:spPr>
          <a:xfrm>
            <a:off x="31538850" y="14926636"/>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 sz="7200" u="none" cap="none" strike="noStrike">
                <a:solidFill>
                  <a:schemeClr val="lt1"/>
                </a:solidFill>
                <a:latin typeface="Verdana"/>
                <a:ea typeface="Verdana"/>
                <a:cs typeface="Verdana"/>
                <a:sym typeface="Verdana"/>
              </a:rPr>
              <a:t>Future Work</a:t>
            </a:r>
            <a:endParaRPr i="0" sz="7200" u="none" cap="none" strike="noStrike">
              <a:solidFill>
                <a:schemeClr val="lt1"/>
              </a:solidFill>
              <a:latin typeface="Verdana"/>
              <a:ea typeface="Verdana"/>
              <a:cs typeface="Verdana"/>
              <a:sym typeface="Verdana"/>
            </a:endParaRPr>
          </a:p>
        </p:txBody>
      </p:sp>
      <p:sp>
        <p:nvSpPr>
          <p:cNvPr id="80" name="Google Shape;80;p13"/>
          <p:cNvSpPr txBox="1"/>
          <p:nvPr/>
        </p:nvSpPr>
        <p:spPr>
          <a:xfrm>
            <a:off x="37551875" y="26002775"/>
            <a:ext cx="4330800" cy="479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txBox="1"/>
          <p:nvPr/>
        </p:nvSpPr>
        <p:spPr>
          <a:xfrm>
            <a:off x="30965125" y="16645750"/>
            <a:ext cx="10373400" cy="56016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SzPts val="3000"/>
              <a:buFont typeface="Verdana"/>
              <a:buChar char="●"/>
            </a:pPr>
            <a:r>
              <a:rPr lang="en" sz="3000">
                <a:latin typeface="Verdana"/>
                <a:ea typeface="Verdana"/>
                <a:cs typeface="Verdana"/>
                <a:sym typeface="Verdana"/>
              </a:rPr>
              <a:t>pH is not the only factor that can affect the activity of an enzyme. The growth conditions of the </a:t>
            </a:r>
            <a:r>
              <a:rPr i="1" lang="en" sz="3000">
                <a:latin typeface="Verdana"/>
                <a:ea typeface="Verdana"/>
                <a:cs typeface="Verdana"/>
                <a:sym typeface="Verdana"/>
              </a:rPr>
              <a:t>E. Coli</a:t>
            </a:r>
            <a:r>
              <a:rPr lang="en" sz="3000">
                <a:latin typeface="Verdana"/>
                <a:ea typeface="Verdana"/>
                <a:cs typeface="Verdana"/>
                <a:sym typeface="Verdana"/>
              </a:rPr>
              <a:t> expression system, the concentration of various metallic and organic cofactors present during and after expression, and the temperature of the system during catalysis are all factors that can be modified and potentially optimized. </a:t>
            </a:r>
            <a:endParaRPr sz="3000">
              <a:latin typeface="Verdana"/>
              <a:ea typeface="Verdana"/>
              <a:cs typeface="Verdana"/>
              <a:sym typeface="Verdana"/>
            </a:endParaRPr>
          </a:p>
          <a:p>
            <a:pPr indent="-419100" lvl="0" marL="457200" marR="0" rtl="0" algn="l">
              <a:lnSpc>
                <a:spcPct val="100000"/>
              </a:lnSpc>
              <a:spcBef>
                <a:spcPts val="1000"/>
              </a:spcBef>
              <a:spcAft>
                <a:spcPts val="0"/>
              </a:spcAft>
              <a:buSzPts val="3000"/>
              <a:buFont typeface="Verdana"/>
              <a:buChar char="●"/>
            </a:pPr>
            <a:r>
              <a:rPr lang="en" sz="3000">
                <a:latin typeface="Verdana"/>
                <a:ea typeface="Verdana"/>
                <a:cs typeface="Verdana"/>
                <a:sym typeface="Verdana"/>
              </a:rPr>
              <a:t>Kinetic analysis of enzymes will also enhance our understanding of these proteins.</a:t>
            </a:r>
            <a:endParaRPr sz="3000">
              <a:latin typeface="Verdana"/>
              <a:ea typeface="Verdana"/>
              <a:cs typeface="Verdana"/>
              <a:sym typeface="Verdana"/>
            </a:endParaRPr>
          </a:p>
          <a:p>
            <a:pPr indent="-419100" lvl="0" marL="457200" marR="0" rtl="0" algn="l">
              <a:lnSpc>
                <a:spcPct val="100000"/>
              </a:lnSpc>
              <a:spcBef>
                <a:spcPts val="1000"/>
              </a:spcBef>
              <a:spcAft>
                <a:spcPts val="0"/>
              </a:spcAft>
              <a:buSzPts val="3000"/>
              <a:buFont typeface="Verdana"/>
              <a:buChar char="●"/>
            </a:pPr>
            <a:r>
              <a:rPr lang="en" sz="3000">
                <a:latin typeface="Verdana"/>
                <a:ea typeface="Verdana"/>
                <a:cs typeface="Verdana"/>
                <a:sym typeface="Verdana"/>
              </a:rPr>
              <a:t>The digestive systems of other ruminants, like beavers, may also be the subject of bioprospecting in the future. </a:t>
            </a:r>
            <a:endParaRPr sz="3000">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3000"/>
              <a:buFont typeface="Arial"/>
              <a:buNone/>
            </a:pPr>
            <a:r>
              <a:t/>
            </a:r>
            <a:endParaRPr i="0" sz="3000" u="none" cap="none" strike="noStrike">
              <a:solidFill>
                <a:srgbClr val="000000"/>
              </a:solidFill>
              <a:latin typeface="Verdana"/>
              <a:ea typeface="Verdana"/>
              <a:cs typeface="Verdana"/>
              <a:sym typeface="Verdana"/>
            </a:endParaRPr>
          </a:p>
        </p:txBody>
      </p:sp>
      <p:sp>
        <p:nvSpPr>
          <p:cNvPr id="82" name="Google Shape;82;p13"/>
          <p:cNvSpPr/>
          <p:nvPr/>
        </p:nvSpPr>
        <p:spPr>
          <a:xfrm>
            <a:off x="17193463" y="16589496"/>
            <a:ext cx="9225900" cy="12303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 name="Google Shape;83;p13"/>
          <p:cNvSpPr txBox="1"/>
          <p:nvPr/>
        </p:nvSpPr>
        <p:spPr>
          <a:xfrm>
            <a:off x="17392675" y="16572350"/>
            <a:ext cx="8827500" cy="12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lang="en" sz="7200">
                <a:solidFill>
                  <a:srgbClr val="FFFFFF"/>
                </a:solidFill>
                <a:latin typeface="Verdana"/>
                <a:ea typeface="Verdana"/>
                <a:cs typeface="Verdana"/>
                <a:sym typeface="Verdana"/>
              </a:rPr>
              <a:t>Results</a:t>
            </a:r>
            <a:endParaRPr i="0" sz="7200" u="none" cap="none" strike="noStrike">
              <a:solidFill>
                <a:srgbClr val="FFFFFF"/>
              </a:solidFill>
              <a:latin typeface="Verdana"/>
              <a:ea typeface="Verdana"/>
              <a:cs typeface="Verdana"/>
              <a:sym typeface="Verdana"/>
            </a:endParaRPr>
          </a:p>
        </p:txBody>
      </p:sp>
      <p:sp>
        <p:nvSpPr>
          <p:cNvPr id="84" name="Google Shape;84;p13"/>
          <p:cNvSpPr/>
          <p:nvPr/>
        </p:nvSpPr>
        <p:spPr>
          <a:xfrm>
            <a:off x="30134875" y="24291273"/>
            <a:ext cx="12033900" cy="8220900"/>
          </a:xfrm>
          <a:prstGeom prst="roundRect">
            <a:avLst>
              <a:gd fmla="val 16667" name="adj"/>
            </a:avLst>
          </a:prstGeom>
          <a:solidFill>
            <a:srgbClr val="F3F3F3"/>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p13"/>
          <p:cNvSpPr/>
          <p:nvPr/>
        </p:nvSpPr>
        <p:spPr>
          <a:xfrm>
            <a:off x="31538875" y="24300873"/>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7200">
                <a:solidFill>
                  <a:schemeClr val="lt1"/>
                </a:solidFill>
                <a:latin typeface="Verdana"/>
                <a:ea typeface="Verdana"/>
                <a:cs typeface="Verdana"/>
                <a:sym typeface="Verdana"/>
              </a:rPr>
              <a:t>Citations</a:t>
            </a:r>
            <a:endParaRPr i="0" sz="7200" u="none" cap="none" strike="noStrike">
              <a:solidFill>
                <a:schemeClr val="lt1"/>
              </a:solidFill>
              <a:latin typeface="Verdana"/>
              <a:ea typeface="Verdana"/>
              <a:cs typeface="Verdana"/>
              <a:sym typeface="Verdana"/>
            </a:endParaRPr>
          </a:p>
        </p:txBody>
      </p:sp>
      <p:sp>
        <p:nvSpPr>
          <p:cNvPr id="86" name="Google Shape;86;p13"/>
          <p:cNvSpPr txBox="1"/>
          <p:nvPr/>
        </p:nvSpPr>
        <p:spPr>
          <a:xfrm>
            <a:off x="31023325" y="26140875"/>
            <a:ext cx="10373400" cy="56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Verdana"/>
                <a:ea typeface="Verdana"/>
                <a:cs typeface="Verdana"/>
                <a:sym typeface="Verdana"/>
              </a:rPr>
              <a:t>(1) Patel, M., Patel, H. M., and Dave, S. (2020) Determination of bioethanol production potential from lignocellulosic biomass using novel Cel-5m isolated from cow rumen metagenome. </a:t>
            </a:r>
            <a:r>
              <a:rPr i="1" lang="en" sz="2100">
                <a:solidFill>
                  <a:schemeClr val="dk1"/>
                </a:solidFill>
                <a:latin typeface="Verdana"/>
                <a:ea typeface="Verdana"/>
                <a:cs typeface="Verdana"/>
                <a:sym typeface="Verdana"/>
              </a:rPr>
              <a:t>Int. J. Biol. Macromol.</a:t>
            </a:r>
            <a:r>
              <a:rPr lang="en" sz="2100">
                <a:solidFill>
                  <a:schemeClr val="dk1"/>
                </a:solidFill>
                <a:latin typeface="Verdana"/>
                <a:ea typeface="Verdana"/>
                <a:cs typeface="Verdana"/>
                <a:sym typeface="Verdana"/>
              </a:rPr>
              <a:t> </a:t>
            </a:r>
            <a:r>
              <a:rPr i="1" lang="en" sz="2100">
                <a:solidFill>
                  <a:schemeClr val="dk1"/>
                </a:solidFill>
                <a:latin typeface="Verdana"/>
                <a:ea typeface="Verdana"/>
                <a:cs typeface="Verdana"/>
                <a:sym typeface="Verdana"/>
              </a:rPr>
              <a:t>153</a:t>
            </a:r>
            <a:r>
              <a:rPr lang="en" sz="2100">
                <a:solidFill>
                  <a:schemeClr val="dk1"/>
                </a:solidFill>
                <a:latin typeface="Verdana"/>
                <a:ea typeface="Verdana"/>
                <a:cs typeface="Verdana"/>
                <a:sym typeface="Verdana"/>
              </a:rPr>
              <a:t>, 1099–1106.</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(2) Fon, F. N., Nsahlai, I. V., Scogings, P. F., and Basha, N. A. D. (2014) In vitro cellulase production from five herbivore microbial ecosystems and consortia. Ann. Anim. Sci. 14, 329–340.</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(3) Li, Q., Loman, A. Al, Callow, N. V., Islam, S. M. M., and Ju, L. K. (2018) Leveraging pH profiles to direct enzyme production (cellulase, xylanase, polygalacturonase, pectinase, Α-galactosidase, and invertase) by Aspergillus foetidus. Biochem. Eng. J. 137, 247–254.</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(4) Ambriz-Vilchis, V., Jessop, N. S., Fawcett, R. H., Webster, M., Shaw, D. J., Walker, N., and Macrae, A. I. (2017) Effect of yeast supplementation on performance, rumination time, and rumen pH of dairy cows in commercial farm environments. J. Dairy Sci. 100, 5449–5461.</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1200"/>
              </a:spcAft>
              <a:buNone/>
            </a:pPr>
            <a:r>
              <a:t/>
            </a:r>
            <a:endParaRPr sz="2100">
              <a:solidFill>
                <a:schemeClr val="dk1"/>
              </a:solidFill>
              <a:latin typeface="Verdana"/>
              <a:ea typeface="Verdana"/>
              <a:cs typeface="Verdana"/>
              <a:sym typeface="Verdana"/>
            </a:endParaRPr>
          </a:p>
        </p:txBody>
      </p:sp>
      <p:pic>
        <p:nvPicPr>
          <p:cNvPr id="87" name="Google Shape;87;p13"/>
          <p:cNvPicPr preferRelativeResize="0"/>
          <p:nvPr/>
        </p:nvPicPr>
        <p:blipFill>
          <a:blip r:embed="rId4">
            <a:alphaModFix/>
          </a:blip>
          <a:stretch>
            <a:fillRect/>
          </a:stretch>
        </p:blipFill>
        <p:spPr>
          <a:xfrm>
            <a:off x="34522675" y="-16775"/>
            <a:ext cx="5710926" cy="4797900"/>
          </a:xfrm>
          <a:prstGeom prst="rect">
            <a:avLst/>
          </a:prstGeom>
          <a:noFill/>
          <a:ln>
            <a:noFill/>
          </a:ln>
        </p:spPr>
      </p:pic>
      <p:sp>
        <p:nvSpPr>
          <p:cNvPr id="88" name="Google Shape;88;p13"/>
          <p:cNvSpPr txBox="1"/>
          <p:nvPr/>
        </p:nvSpPr>
        <p:spPr>
          <a:xfrm>
            <a:off x="16376113" y="28870675"/>
            <a:ext cx="11187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700">
              <a:latin typeface="Verdana"/>
              <a:ea typeface="Verdana"/>
              <a:cs typeface="Verdana"/>
              <a:sym typeface="Verdana"/>
            </a:endParaRPr>
          </a:p>
        </p:txBody>
      </p:sp>
      <p:sp>
        <p:nvSpPr>
          <p:cNvPr id="89" name="Google Shape;89;p13"/>
          <p:cNvSpPr txBox="1"/>
          <p:nvPr/>
        </p:nvSpPr>
        <p:spPr>
          <a:xfrm>
            <a:off x="17278700" y="27822678"/>
            <a:ext cx="9225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Verdana"/>
                <a:ea typeface="Verdana"/>
                <a:cs typeface="Verdana"/>
                <a:sym typeface="Verdana"/>
              </a:rPr>
              <a:t>Figure 3.</a:t>
            </a:r>
            <a:r>
              <a:rPr lang="en" sz="2800">
                <a:latin typeface="Verdana"/>
                <a:ea typeface="Verdana"/>
                <a:cs typeface="Verdana"/>
                <a:sym typeface="Verdana"/>
              </a:rPr>
              <a:t>  Average activity of experimental vs control cellulases. The error bar represents SD. </a:t>
            </a:r>
            <a:r>
              <a:rPr lang="en" sz="2800">
                <a:latin typeface="Verdana"/>
                <a:ea typeface="Verdana"/>
                <a:cs typeface="Verdana"/>
                <a:sym typeface="Verdana"/>
              </a:rPr>
              <a:t>The activity ratios (exp:ctrl) were found to be  </a:t>
            </a:r>
            <a:r>
              <a:rPr lang="en" sz="2800">
                <a:solidFill>
                  <a:srgbClr val="274E13"/>
                </a:solidFill>
                <a:latin typeface="Verdana"/>
                <a:ea typeface="Verdana"/>
                <a:cs typeface="Verdana"/>
                <a:sym typeface="Verdana"/>
              </a:rPr>
              <a:t>0.58 ± 0.16, 0.111 </a:t>
            </a:r>
            <a:r>
              <a:rPr lang="en" sz="2800">
                <a:solidFill>
                  <a:srgbClr val="274E13"/>
                </a:solidFill>
                <a:latin typeface="Verdana"/>
                <a:ea typeface="Verdana"/>
                <a:cs typeface="Verdana"/>
                <a:sym typeface="Verdana"/>
              </a:rPr>
              <a:t>± 0.047</a:t>
            </a:r>
            <a:r>
              <a:rPr lang="en" sz="2800">
                <a:solidFill>
                  <a:srgbClr val="274E13"/>
                </a:solidFill>
                <a:latin typeface="Verdana"/>
                <a:ea typeface="Verdana"/>
                <a:cs typeface="Verdana"/>
                <a:sym typeface="Verdana"/>
              </a:rPr>
              <a:t>, and 0.429 </a:t>
            </a:r>
            <a:r>
              <a:rPr lang="en" sz="2800">
                <a:solidFill>
                  <a:srgbClr val="274E13"/>
                </a:solidFill>
                <a:latin typeface="Verdana"/>
                <a:ea typeface="Verdana"/>
                <a:cs typeface="Verdana"/>
                <a:sym typeface="Verdana"/>
              </a:rPr>
              <a:t>± 0.29</a:t>
            </a:r>
            <a:r>
              <a:rPr lang="en" sz="2800">
                <a:latin typeface="Verdana"/>
                <a:ea typeface="Verdana"/>
                <a:cs typeface="Verdana"/>
                <a:sym typeface="Verdana"/>
              </a:rPr>
              <a:t> for </a:t>
            </a:r>
            <a:r>
              <a:rPr lang="en" sz="2800">
                <a:solidFill>
                  <a:srgbClr val="274E13"/>
                </a:solidFill>
                <a:latin typeface="Verdana"/>
                <a:ea typeface="Verdana"/>
                <a:cs typeface="Verdana"/>
                <a:sym typeface="Verdana"/>
              </a:rPr>
              <a:t>pH 5, 6, and 7 </a:t>
            </a:r>
            <a:r>
              <a:rPr lang="en" sz="2800">
                <a:latin typeface="Verdana"/>
                <a:ea typeface="Verdana"/>
                <a:cs typeface="Verdana"/>
                <a:sym typeface="Verdana"/>
              </a:rPr>
              <a:t>respectively. </a:t>
            </a:r>
            <a:endParaRPr sz="2800">
              <a:latin typeface="Verdana"/>
              <a:ea typeface="Verdana"/>
              <a:cs typeface="Verdana"/>
              <a:sym typeface="Verdana"/>
            </a:endParaRPr>
          </a:p>
        </p:txBody>
      </p:sp>
      <p:sp>
        <p:nvSpPr>
          <p:cNvPr id="90" name="Google Shape;90;p13"/>
          <p:cNvSpPr txBox="1"/>
          <p:nvPr/>
        </p:nvSpPr>
        <p:spPr>
          <a:xfrm>
            <a:off x="0" y="-402425"/>
            <a:ext cx="30000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 sz="3200"/>
              <a:t>California </a:t>
            </a:r>
            <a:endParaRPr sz="3200"/>
          </a:p>
          <a:p>
            <a:pPr indent="0" lvl="0" marL="0" rtl="0" algn="l">
              <a:spcBef>
                <a:spcPts val="0"/>
              </a:spcBef>
              <a:spcAft>
                <a:spcPts val="0"/>
              </a:spcAft>
              <a:buNone/>
            </a:pPr>
            <a:r>
              <a:rPr lang="en" sz="3200"/>
              <a:t>State University</a:t>
            </a:r>
            <a:endParaRPr sz="3200"/>
          </a:p>
          <a:p>
            <a:pPr indent="0" lvl="0" marL="0" rtl="0" algn="l">
              <a:spcBef>
                <a:spcPts val="0"/>
              </a:spcBef>
              <a:spcAft>
                <a:spcPts val="0"/>
              </a:spcAft>
              <a:buNone/>
            </a:pPr>
            <a:r>
              <a:rPr lang="en" sz="3200"/>
              <a:t>SAN MARCOS</a:t>
            </a:r>
            <a:endParaRPr sz="3200"/>
          </a:p>
          <a:p>
            <a:pPr indent="0" lvl="0" marL="0" rtl="0" algn="l">
              <a:spcBef>
                <a:spcPts val="0"/>
              </a:spcBef>
              <a:spcAft>
                <a:spcPts val="0"/>
              </a:spcAft>
              <a:buNone/>
            </a:pPr>
            <a:r>
              <a:t/>
            </a:r>
            <a:endParaRPr sz="3200"/>
          </a:p>
        </p:txBody>
      </p:sp>
      <p:sp>
        <p:nvSpPr>
          <p:cNvPr id="91" name="Google Shape;91;p13"/>
          <p:cNvSpPr txBox="1"/>
          <p:nvPr/>
        </p:nvSpPr>
        <p:spPr>
          <a:xfrm>
            <a:off x="31033825" y="11472875"/>
            <a:ext cx="6578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Acknowledgements</a:t>
            </a:r>
            <a:r>
              <a:rPr lang="en" sz="2400"/>
              <a:t>:</a:t>
            </a:r>
            <a:endParaRPr sz="2400"/>
          </a:p>
          <a:p>
            <a:pPr indent="0" lvl="0" marL="0" rtl="0" algn="l">
              <a:spcBef>
                <a:spcPts val="0"/>
              </a:spcBef>
              <a:spcAft>
                <a:spcPts val="0"/>
              </a:spcAft>
              <a:buNone/>
            </a:pPr>
            <a:r>
              <a:rPr lang="en" sz="2400">
                <a:solidFill>
                  <a:srgbClr val="1F497D"/>
                </a:solidFill>
                <a:highlight>
                  <a:srgbClr val="FFFFFF"/>
                </a:highlight>
                <a:latin typeface="Calibri"/>
                <a:ea typeface="Calibri"/>
                <a:cs typeface="Calibri"/>
                <a:sym typeface="Calibri"/>
              </a:rPr>
              <a:t>the research was partially funded by United States Department of Energy Joint Genome Institute Grant CSP-506518.</a:t>
            </a:r>
            <a:endParaRPr sz="2400"/>
          </a:p>
        </p:txBody>
      </p:sp>
      <p:pic>
        <p:nvPicPr>
          <p:cNvPr id="92" name="Google Shape;92;p13"/>
          <p:cNvPicPr preferRelativeResize="0"/>
          <p:nvPr/>
        </p:nvPicPr>
        <p:blipFill>
          <a:blip r:embed="rId5">
            <a:alphaModFix/>
          </a:blip>
          <a:stretch>
            <a:fillRect/>
          </a:stretch>
        </p:blipFill>
        <p:spPr>
          <a:xfrm>
            <a:off x="37888475" y="11253675"/>
            <a:ext cx="3657600" cy="2400300"/>
          </a:xfrm>
          <a:prstGeom prst="rect">
            <a:avLst/>
          </a:prstGeom>
          <a:noFill/>
          <a:ln>
            <a:noFill/>
          </a:ln>
        </p:spPr>
      </p:pic>
      <p:pic>
        <p:nvPicPr>
          <p:cNvPr id="93" name="Google Shape;93;p13"/>
          <p:cNvPicPr preferRelativeResize="0"/>
          <p:nvPr/>
        </p:nvPicPr>
        <p:blipFill>
          <a:blip r:embed="rId6">
            <a:alphaModFix/>
          </a:blip>
          <a:stretch>
            <a:fillRect/>
          </a:stretch>
        </p:blipFill>
        <p:spPr>
          <a:xfrm>
            <a:off x="7946214" y="27541961"/>
            <a:ext cx="3657600" cy="4835236"/>
          </a:xfrm>
          <a:prstGeom prst="rect">
            <a:avLst/>
          </a:prstGeom>
          <a:noFill/>
          <a:ln>
            <a:noFill/>
          </a:ln>
        </p:spPr>
      </p:pic>
      <p:sp>
        <p:nvSpPr>
          <p:cNvPr id="94" name="Google Shape;94;p13"/>
          <p:cNvSpPr txBox="1"/>
          <p:nvPr/>
        </p:nvSpPr>
        <p:spPr>
          <a:xfrm>
            <a:off x="2057400" y="27541950"/>
            <a:ext cx="53988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Verdana"/>
                <a:ea typeface="Verdana"/>
                <a:cs typeface="Verdana"/>
                <a:sym typeface="Verdana"/>
              </a:rPr>
              <a:t>Figure 1.</a:t>
            </a:r>
            <a:r>
              <a:rPr lang="en" sz="2800">
                <a:latin typeface="Verdana"/>
                <a:ea typeface="Verdana"/>
                <a:cs typeface="Verdana"/>
                <a:sym typeface="Verdana"/>
              </a:rPr>
              <a:t>  Semi-quantitative  Cellulase activity. </a:t>
            </a:r>
            <a:r>
              <a:rPr lang="en" sz="2800">
                <a:latin typeface="Verdana"/>
                <a:ea typeface="Verdana"/>
                <a:cs typeface="Verdana"/>
                <a:sym typeface="Verdana"/>
              </a:rPr>
              <a:t>Example carboxymethyl cellulose substrate</a:t>
            </a:r>
            <a:r>
              <a:rPr lang="en" sz="2800">
                <a:latin typeface="Verdana"/>
                <a:ea typeface="Verdana"/>
                <a:cs typeface="Verdana"/>
                <a:sym typeface="Verdana"/>
              </a:rPr>
              <a:t> plate assay using congo red detection. Clearing indicates enzyme activity. The </a:t>
            </a:r>
            <a:r>
              <a:rPr lang="en" sz="2800">
                <a:latin typeface="Verdana"/>
                <a:ea typeface="Verdana"/>
                <a:cs typeface="Verdana"/>
                <a:sym typeface="Verdana"/>
              </a:rPr>
              <a:t>control</a:t>
            </a:r>
            <a:r>
              <a:rPr lang="en" sz="2800">
                <a:latin typeface="Verdana"/>
                <a:ea typeface="Verdana"/>
                <a:cs typeface="Verdana"/>
                <a:sym typeface="Verdana"/>
              </a:rPr>
              <a:t> commercial cellulase is shown in the middle.</a:t>
            </a:r>
            <a:endParaRPr sz="2800">
              <a:latin typeface="Verdana"/>
              <a:ea typeface="Verdana"/>
              <a:cs typeface="Verdana"/>
              <a:sym typeface="Verdana"/>
            </a:endParaRPr>
          </a:p>
        </p:txBody>
      </p:sp>
      <p:pic>
        <p:nvPicPr>
          <p:cNvPr id="95" name="Google Shape;95;p13" title="Chart"/>
          <p:cNvPicPr preferRelativeResize="0"/>
          <p:nvPr/>
        </p:nvPicPr>
        <p:blipFill>
          <a:blip r:embed="rId7">
            <a:alphaModFix/>
          </a:blip>
          <a:stretch>
            <a:fillRect/>
          </a:stretch>
        </p:blipFill>
        <p:spPr>
          <a:xfrm>
            <a:off x="17986263" y="17819802"/>
            <a:ext cx="7640316" cy="3156492"/>
          </a:xfrm>
          <a:prstGeom prst="rect">
            <a:avLst/>
          </a:prstGeom>
          <a:noFill/>
          <a:ln cap="flat" cmpd="sng" w="9525">
            <a:solidFill>
              <a:schemeClr val="dk2"/>
            </a:solidFill>
            <a:prstDash val="solid"/>
            <a:round/>
            <a:headEnd len="sm" w="sm" type="none"/>
            <a:tailEnd len="sm" w="sm" type="none"/>
          </a:ln>
        </p:spPr>
      </p:pic>
      <p:pic>
        <p:nvPicPr>
          <p:cNvPr id="96" name="Google Shape;96;p13" title="Chart"/>
          <p:cNvPicPr preferRelativeResize="0"/>
          <p:nvPr/>
        </p:nvPicPr>
        <p:blipFill>
          <a:blip r:embed="rId8">
            <a:alphaModFix/>
          </a:blip>
          <a:stretch>
            <a:fillRect/>
          </a:stretch>
        </p:blipFill>
        <p:spPr>
          <a:xfrm>
            <a:off x="17986263" y="21174501"/>
            <a:ext cx="7640316" cy="3156492"/>
          </a:xfrm>
          <a:prstGeom prst="rect">
            <a:avLst/>
          </a:prstGeom>
          <a:noFill/>
          <a:ln cap="flat" cmpd="sng" w="9525">
            <a:solidFill>
              <a:schemeClr val="dk2"/>
            </a:solidFill>
            <a:prstDash val="solid"/>
            <a:round/>
            <a:headEnd len="sm" w="sm" type="none"/>
            <a:tailEnd len="sm" w="sm" type="none"/>
          </a:ln>
        </p:spPr>
      </p:pic>
      <p:pic>
        <p:nvPicPr>
          <p:cNvPr id="97" name="Google Shape;97;p13" title="Chart"/>
          <p:cNvPicPr preferRelativeResize="0"/>
          <p:nvPr/>
        </p:nvPicPr>
        <p:blipFill>
          <a:blip r:embed="rId9">
            <a:alphaModFix/>
          </a:blip>
          <a:stretch>
            <a:fillRect/>
          </a:stretch>
        </p:blipFill>
        <p:spPr>
          <a:xfrm>
            <a:off x="17986260" y="24529206"/>
            <a:ext cx="7640316" cy="3156492"/>
          </a:xfrm>
          <a:prstGeom prst="rect">
            <a:avLst/>
          </a:prstGeom>
          <a:noFill/>
          <a:ln cap="flat" cmpd="sng" w="9525">
            <a:solidFill>
              <a:schemeClr val="dk2"/>
            </a:solidFill>
            <a:prstDash val="solid"/>
            <a:round/>
            <a:headEnd len="sm" w="sm" type="none"/>
            <a:tailEnd len="sm" w="sm" type="none"/>
          </a:ln>
        </p:spPr>
      </p:pic>
      <p:pic>
        <p:nvPicPr>
          <p:cNvPr id="98" name="Google Shape;98;p13"/>
          <p:cNvPicPr preferRelativeResize="0"/>
          <p:nvPr/>
        </p:nvPicPr>
        <p:blipFill>
          <a:blip r:embed="rId10">
            <a:alphaModFix/>
          </a:blip>
          <a:stretch>
            <a:fillRect/>
          </a:stretch>
        </p:blipFill>
        <p:spPr>
          <a:xfrm>
            <a:off x="15835325" y="6665500"/>
            <a:ext cx="13469112" cy="8220900"/>
          </a:xfrm>
          <a:prstGeom prst="rect">
            <a:avLst/>
          </a:prstGeom>
          <a:noFill/>
          <a:ln>
            <a:noFill/>
          </a:ln>
        </p:spPr>
      </p:pic>
      <p:sp>
        <p:nvSpPr>
          <p:cNvPr id="99" name="Google Shape;99;p13"/>
          <p:cNvSpPr txBox="1"/>
          <p:nvPr/>
        </p:nvSpPr>
        <p:spPr>
          <a:xfrm>
            <a:off x="16666680" y="15104988"/>
            <a:ext cx="1294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Verdana"/>
                <a:ea typeface="Verdana"/>
                <a:cs typeface="Verdana"/>
                <a:sym typeface="Verdana"/>
              </a:rPr>
              <a:t>Figure 2.</a:t>
            </a:r>
            <a:r>
              <a:rPr lang="en" sz="2800">
                <a:latin typeface="Verdana"/>
                <a:ea typeface="Verdana"/>
                <a:cs typeface="Verdana"/>
                <a:sym typeface="Verdana"/>
              </a:rPr>
              <a:t>  Flowchart illustrating the CMC plate assay procedure. </a:t>
            </a:r>
            <a:endParaRPr sz="2800">
              <a:latin typeface="Verdana"/>
              <a:ea typeface="Verdana"/>
              <a:cs typeface="Verdana"/>
              <a:sym typeface="Verdana"/>
            </a:endParaRPr>
          </a:p>
        </p:txBody>
      </p:sp>
      <p:pic>
        <p:nvPicPr>
          <p:cNvPr id="100" name="Google Shape;100;p13"/>
          <p:cNvPicPr preferRelativeResize="0"/>
          <p:nvPr/>
        </p:nvPicPr>
        <p:blipFill>
          <a:blip r:embed="rId11">
            <a:alphaModFix/>
          </a:blip>
          <a:stretch>
            <a:fillRect/>
          </a:stretch>
        </p:blipFill>
        <p:spPr>
          <a:xfrm>
            <a:off x="16212625" y="30299350"/>
            <a:ext cx="11187600" cy="13401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4"/>
          <p:cNvPicPr preferRelativeResize="0"/>
          <p:nvPr/>
        </p:nvPicPr>
        <p:blipFill>
          <a:blip r:embed="rId3">
            <a:alphaModFix/>
          </a:blip>
          <a:stretch>
            <a:fillRect/>
          </a:stretch>
        </p:blipFill>
        <p:spPr>
          <a:xfrm>
            <a:off x="152400" y="152400"/>
            <a:ext cx="39946424" cy="21377575"/>
          </a:xfrm>
          <a:prstGeom prst="rect">
            <a:avLst/>
          </a:prstGeom>
          <a:noFill/>
          <a:ln>
            <a:noFill/>
          </a:ln>
        </p:spPr>
      </p:pic>
      <p:pic>
        <p:nvPicPr>
          <p:cNvPr id="106" name="Google Shape;106;p14"/>
          <p:cNvPicPr preferRelativeResize="0"/>
          <p:nvPr/>
        </p:nvPicPr>
        <p:blipFill>
          <a:blip r:embed="rId4">
            <a:alphaModFix/>
          </a:blip>
          <a:stretch>
            <a:fillRect/>
          </a:stretch>
        </p:blipFill>
        <p:spPr>
          <a:xfrm>
            <a:off x="152400" y="21682376"/>
            <a:ext cx="16057425" cy="931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5"/>
          <p:cNvPicPr preferRelativeResize="0"/>
          <p:nvPr/>
        </p:nvPicPr>
        <p:blipFill>
          <a:blip r:embed="rId3">
            <a:alphaModFix/>
          </a:blip>
          <a:stretch>
            <a:fillRect/>
          </a:stretch>
        </p:blipFill>
        <p:spPr>
          <a:xfrm>
            <a:off x="152400" y="152400"/>
            <a:ext cx="43200000" cy="2636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15" name="Shape 115"/>
        <p:cNvGrpSpPr/>
        <p:nvPr/>
      </p:nvGrpSpPr>
      <p:grpSpPr>
        <a:xfrm>
          <a:off x="0" y="0"/>
          <a:ext cx="0" cy="0"/>
          <a:chOff x="0" y="0"/>
          <a:chExt cx="0" cy="0"/>
        </a:xfrm>
      </p:grpSpPr>
      <p:sp>
        <p:nvSpPr>
          <p:cNvPr id="116" name="Google Shape;116;p16"/>
          <p:cNvSpPr/>
          <p:nvPr/>
        </p:nvSpPr>
        <p:spPr>
          <a:xfrm>
            <a:off x="0" y="4840950"/>
            <a:ext cx="43891200" cy="28077300"/>
          </a:xfrm>
          <a:prstGeom prst="rect">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2400" u="none" cap="none" strike="noStrike">
              <a:solidFill>
                <a:srgbClr val="000000"/>
              </a:solidFill>
              <a:latin typeface="Arial"/>
              <a:ea typeface="Arial"/>
              <a:cs typeface="Arial"/>
              <a:sym typeface="Arial"/>
            </a:endParaRPr>
          </a:p>
        </p:txBody>
      </p:sp>
      <p:sp>
        <p:nvSpPr>
          <p:cNvPr id="117" name="Google Shape;117;p16"/>
          <p:cNvSpPr/>
          <p:nvPr/>
        </p:nvSpPr>
        <p:spPr>
          <a:xfrm>
            <a:off x="475" y="0"/>
            <a:ext cx="43891199" cy="4797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rgbClr val="FFFFFF"/>
              </a:solidFill>
              <a:latin typeface="Arial"/>
              <a:ea typeface="Arial"/>
              <a:cs typeface="Arial"/>
              <a:sym typeface="Arial"/>
            </a:endParaRPr>
          </a:p>
        </p:txBody>
      </p:sp>
      <p:sp>
        <p:nvSpPr>
          <p:cNvPr id="118" name="Google Shape;118;p16"/>
          <p:cNvSpPr txBox="1"/>
          <p:nvPr/>
        </p:nvSpPr>
        <p:spPr>
          <a:xfrm>
            <a:off x="33865825" y="21480250"/>
            <a:ext cx="135300" cy="9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6"/>
          <p:cNvSpPr txBox="1"/>
          <p:nvPr/>
        </p:nvSpPr>
        <p:spPr>
          <a:xfrm>
            <a:off x="11364050" y="827350"/>
            <a:ext cx="25974000" cy="30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6"/>
          <p:cNvSpPr txBox="1"/>
          <p:nvPr/>
        </p:nvSpPr>
        <p:spPr>
          <a:xfrm>
            <a:off x="1440325" y="750163"/>
            <a:ext cx="41011499" cy="329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7200"/>
              <a:buFont typeface="Hammersmith One"/>
              <a:buNone/>
            </a:pPr>
            <a:r>
              <a:rPr b="1" lang="en" sz="9600">
                <a:solidFill>
                  <a:srgbClr val="FFFFFF"/>
                </a:solidFill>
                <a:latin typeface="Verdana"/>
                <a:ea typeface="Verdana"/>
                <a:cs typeface="Verdana"/>
                <a:sym typeface="Verdana"/>
              </a:rPr>
              <a:t>Novel Cellulases: pH and Activity</a:t>
            </a:r>
            <a:endParaRPr b="1" i="0" sz="96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lang="en" sz="4800">
                <a:solidFill>
                  <a:srgbClr val="FFFFFF"/>
                </a:solidFill>
                <a:latin typeface="Verdana"/>
                <a:ea typeface="Verdana"/>
                <a:cs typeface="Verdana"/>
                <a:sym typeface="Verdana"/>
              </a:rPr>
              <a:t>Annie Jensen, Tessa M. Balkow, Vincent D. Calderon, Aaron R. Darlington</a:t>
            </a:r>
            <a:endParaRPr sz="4800">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lang="en" sz="4800">
                <a:solidFill>
                  <a:srgbClr val="FFFFFF"/>
                </a:solidFill>
                <a:latin typeface="Verdana"/>
                <a:ea typeface="Verdana"/>
                <a:cs typeface="Verdana"/>
                <a:sym typeface="Verdana"/>
              </a:rPr>
              <a:t>Madison E. Kishineff, Jayden J. Losee, David A. Morales, Dr. Jenny</a:t>
            </a:r>
            <a:r>
              <a:rPr i="0" lang="en" sz="4800" u="none" cap="none" strike="noStrike">
                <a:solidFill>
                  <a:srgbClr val="FFFFFF"/>
                </a:solidFill>
                <a:latin typeface="Verdana"/>
                <a:ea typeface="Verdana"/>
                <a:cs typeface="Verdana"/>
                <a:sym typeface="Verdana"/>
              </a:rPr>
              <a:t> Cappuccio</a:t>
            </a:r>
            <a:endParaRPr i="0" sz="48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FFFFFF"/>
              </a:buClr>
              <a:buSzPts val="3600"/>
              <a:buFont typeface="Hammersmith One"/>
              <a:buNone/>
            </a:pPr>
            <a:r>
              <a:rPr i="0" lang="en" sz="4800" u="none" cap="none" strike="noStrike">
                <a:solidFill>
                  <a:srgbClr val="FFFFFF"/>
                </a:solidFill>
                <a:latin typeface="Verdana"/>
                <a:ea typeface="Verdana"/>
                <a:cs typeface="Verdana"/>
                <a:sym typeface="Verdana"/>
              </a:rPr>
              <a:t>Department of Chemistry, Humboldt State University, Arcata, CA, USA</a:t>
            </a:r>
            <a:endParaRPr i="0" sz="4800" u="none" cap="none" strike="noStrike">
              <a:solidFill>
                <a:srgbClr val="FFFFFF"/>
              </a:solidFill>
              <a:latin typeface="Verdana"/>
              <a:ea typeface="Verdana"/>
              <a:cs typeface="Verdana"/>
              <a:sym typeface="Verdana"/>
            </a:endParaRPr>
          </a:p>
        </p:txBody>
      </p:sp>
      <p:sp>
        <p:nvSpPr>
          <p:cNvPr id="121" name="Google Shape;121;p16"/>
          <p:cNvSpPr/>
          <p:nvPr/>
        </p:nvSpPr>
        <p:spPr>
          <a:xfrm>
            <a:off x="1444075" y="6349949"/>
            <a:ext cx="12033900" cy="82209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16"/>
          <p:cNvSpPr txBox="1"/>
          <p:nvPr/>
        </p:nvSpPr>
        <p:spPr>
          <a:xfrm>
            <a:off x="1845200" y="8160448"/>
            <a:ext cx="11071200" cy="6104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1200"/>
              </a:spcAft>
              <a:buClr>
                <a:schemeClr val="dk1"/>
              </a:buClr>
              <a:buSzPts val="1100"/>
              <a:buFont typeface="Arial"/>
              <a:buNone/>
            </a:pPr>
            <a:r>
              <a:rPr lang="en" sz="3000">
                <a:solidFill>
                  <a:schemeClr val="dk1"/>
                </a:solidFill>
                <a:latin typeface="Verdana"/>
                <a:ea typeface="Verdana"/>
                <a:cs typeface="Verdana"/>
                <a:sym typeface="Verdana"/>
              </a:rPr>
              <a:t>Cows digest cellulose in their rumens with the aid of microbially produced cellulase. </a:t>
            </a:r>
            <a:r>
              <a:rPr lang="en" sz="3000">
                <a:solidFill>
                  <a:schemeClr val="dk1"/>
                </a:solidFill>
                <a:latin typeface="Verdana"/>
                <a:ea typeface="Verdana"/>
                <a:cs typeface="Verdana"/>
                <a:sym typeface="Verdana"/>
              </a:rPr>
              <a:t>Cellulase breaks down cellulose into glucose.  which can then be fermented by yeast to produce ethanolic biofuel. In this </a:t>
            </a:r>
            <a:r>
              <a:rPr lang="en" sz="3000">
                <a:solidFill>
                  <a:schemeClr val="dk1"/>
                </a:solidFill>
                <a:latin typeface="Verdana"/>
                <a:ea typeface="Verdana"/>
                <a:cs typeface="Verdana"/>
                <a:sym typeface="Verdana"/>
              </a:rPr>
              <a:t>study, </a:t>
            </a:r>
            <a:r>
              <a:rPr lang="en" sz="3000">
                <a:solidFill>
                  <a:schemeClr val="dk1"/>
                </a:solidFill>
                <a:latin typeface="Verdana"/>
                <a:ea typeface="Verdana"/>
                <a:cs typeface="Verdana"/>
                <a:sym typeface="Verdana"/>
              </a:rPr>
              <a:t>cellulases identified through metagenomic analysis of the contents of a cow’s rumen were tested for their ability to hydrolyze cellulose. To do this, the putative cellulases were expressed in </a:t>
            </a:r>
            <a:r>
              <a:rPr i="1" lang="en" sz="3000">
                <a:solidFill>
                  <a:schemeClr val="dk1"/>
                </a:solidFill>
                <a:latin typeface="Verdana"/>
                <a:ea typeface="Verdana"/>
                <a:cs typeface="Verdana"/>
                <a:sym typeface="Verdana"/>
              </a:rPr>
              <a:t>E. Coli</a:t>
            </a:r>
            <a:r>
              <a:rPr lang="en" sz="3000">
                <a:solidFill>
                  <a:schemeClr val="dk1"/>
                </a:solidFill>
                <a:latin typeface="Verdana"/>
                <a:ea typeface="Verdana"/>
                <a:cs typeface="Verdana"/>
                <a:sym typeface="Verdana"/>
              </a:rPr>
              <a:t>, then purified and assessed for enzymatic activity against an </a:t>
            </a:r>
            <a:r>
              <a:rPr i="1" lang="en" sz="3000">
                <a:solidFill>
                  <a:schemeClr val="dk1"/>
                </a:solidFill>
                <a:latin typeface="Verdana"/>
                <a:ea typeface="Verdana"/>
                <a:cs typeface="Verdana"/>
                <a:sym typeface="Verdana"/>
              </a:rPr>
              <a:t>Aspergillus Niger </a:t>
            </a:r>
            <a:r>
              <a:rPr lang="en" sz="3000">
                <a:solidFill>
                  <a:schemeClr val="dk1"/>
                </a:solidFill>
                <a:latin typeface="Verdana"/>
                <a:ea typeface="Verdana"/>
                <a:cs typeface="Verdana"/>
                <a:sym typeface="Verdana"/>
              </a:rPr>
              <a:t>control using c</a:t>
            </a:r>
            <a:r>
              <a:rPr lang="en" sz="3000">
                <a:solidFill>
                  <a:schemeClr val="dk1"/>
                </a:solidFill>
                <a:latin typeface="Verdana"/>
                <a:ea typeface="Verdana"/>
                <a:cs typeface="Verdana"/>
                <a:sym typeface="Verdana"/>
              </a:rPr>
              <a:t>arboxymethylcellulose</a:t>
            </a:r>
            <a:r>
              <a:rPr lang="en" sz="3000">
                <a:solidFill>
                  <a:schemeClr val="dk1"/>
                </a:solidFill>
                <a:latin typeface="Verdana"/>
                <a:ea typeface="Verdana"/>
                <a:cs typeface="Verdana"/>
                <a:sym typeface="Verdana"/>
              </a:rPr>
              <a:t> (CMC) plate assays.</a:t>
            </a:r>
            <a:r>
              <a:rPr lang="en" sz="2800">
                <a:solidFill>
                  <a:schemeClr val="dk1"/>
                </a:solidFill>
                <a:latin typeface="Verdana"/>
                <a:ea typeface="Verdana"/>
                <a:cs typeface="Verdana"/>
                <a:sym typeface="Verdana"/>
              </a:rPr>
              <a:t> The results of the new analysis at pHs 5, 6 and 7 are still pending. They will be compared to the results obtained previously at pH 8, which are reported here. </a:t>
            </a:r>
            <a:endParaRPr sz="2800" u="none" cap="none" strike="noStrike">
              <a:solidFill>
                <a:srgbClr val="000000"/>
              </a:solidFill>
              <a:latin typeface="Verdana"/>
              <a:ea typeface="Verdana"/>
              <a:cs typeface="Verdana"/>
              <a:sym typeface="Verdana"/>
            </a:endParaRPr>
          </a:p>
        </p:txBody>
      </p:sp>
      <p:sp>
        <p:nvSpPr>
          <p:cNvPr id="123" name="Google Shape;123;p16"/>
          <p:cNvSpPr/>
          <p:nvPr/>
        </p:nvSpPr>
        <p:spPr>
          <a:xfrm>
            <a:off x="2647475" y="6498323"/>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p16"/>
          <p:cNvSpPr txBox="1"/>
          <p:nvPr/>
        </p:nvSpPr>
        <p:spPr>
          <a:xfrm>
            <a:off x="3048580" y="6578538"/>
            <a:ext cx="8423700" cy="136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i="0" lang="en" sz="7200" u="none" cap="none" strike="noStrike">
                <a:solidFill>
                  <a:srgbClr val="FFFFFF"/>
                </a:solidFill>
                <a:latin typeface="Verdana"/>
                <a:ea typeface="Verdana"/>
                <a:cs typeface="Verdana"/>
                <a:sym typeface="Verdana"/>
              </a:rPr>
              <a:t>Abstract</a:t>
            </a:r>
            <a:endParaRPr i="0" sz="1400" u="none" cap="none" strike="noStrike">
              <a:solidFill>
                <a:srgbClr val="FFFFFF"/>
              </a:solidFill>
              <a:latin typeface="Verdana"/>
              <a:ea typeface="Verdana"/>
              <a:cs typeface="Verdana"/>
              <a:sym typeface="Verdana"/>
            </a:endParaRPr>
          </a:p>
        </p:txBody>
      </p:sp>
      <p:sp>
        <p:nvSpPr>
          <p:cNvPr id="125" name="Google Shape;125;p16"/>
          <p:cNvSpPr/>
          <p:nvPr/>
        </p:nvSpPr>
        <p:spPr>
          <a:xfrm>
            <a:off x="2190977" y="1379788"/>
            <a:ext cx="6578400" cy="1925400"/>
          </a:xfrm>
          <a:prstGeom prst="rect">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HSU_wordMark_stacked_2Color.png" id="126" name="Google Shape;126;p16"/>
          <p:cNvPicPr preferRelativeResize="0"/>
          <p:nvPr/>
        </p:nvPicPr>
        <p:blipFill rotWithShape="1">
          <a:blip r:embed="rId3">
            <a:alphaModFix/>
          </a:blip>
          <a:srcRect b="0" l="0" r="0" t="0"/>
          <a:stretch/>
        </p:blipFill>
        <p:spPr>
          <a:xfrm>
            <a:off x="2196205" y="1361923"/>
            <a:ext cx="6567938" cy="2074070"/>
          </a:xfrm>
          <a:prstGeom prst="rect">
            <a:avLst/>
          </a:prstGeom>
          <a:noFill/>
          <a:ln>
            <a:noFill/>
          </a:ln>
        </p:spPr>
      </p:pic>
      <p:sp>
        <p:nvSpPr>
          <p:cNvPr id="127" name="Google Shape;127;p16"/>
          <p:cNvSpPr/>
          <p:nvPr/>
        </p:nvSpPr>
        <p:spPr>
          <a:xfrm>
            <a:off x="1444075" y="16067277"/>
            <a:ext cx="12033900" cy="151914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p16"/>
          <p:cNvSpPr/>
          <p:nvPr/>
        </p:nvSpPr>
        <p:spPr>
          <a:xfrm>
            <a:off x="2647475" y="16067273"/>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p16"/>
          <p:cNvSpPr txBox="1"/>
          <p:nvPr/>
        </p:nvSpPr>
        <p:spPr>
          <a:xfrm>
            <a:off x="3045775" y="16067275"/>
            <a:ext cx="8827500" cy="13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lang="en" sz="7200">
                <a:solidFill>
                  <a:schemeClr val="lt1"/>
                </a:solidFill>
                <a:latin typeface="Verdana"/>
                <a:ea typeface="Verdana"/>
                <a:cs typeface="Verdana"/>
                <a:sym typeface="Verdana"/>
              </a:rPr>
              <a:t>Introduction</a:t>
            </a:r>
            <a:endParaRPr sz="7200">
              <a:solidFill>
                <a:schemeClr val="lt1"/>
              </a:solidFill>
              <a:latin typeface="Verdana"/>
              <a:ea typeface="Verdana"/>
              <a:cs typeface="Verdana"/>
              <a:sym typeface="Verdana"/>
            </a:endParaRPr>
          </a:p>
        </p:txBody>
      </p:sp>
      <p:sp>
        <p:nvSpPr>
          <p:cNvPr id="130" name="Google Shape;130;p16"/>
          <p:cNvSpPr txBox="1"/>
          <p:nvPr/>
        </p:nvSpPr>
        <p:spPr>
          <a:xfrm>
            <a:off x="1728900" y="17704025"/>
            <a:ext cx="11187600" cy="116181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000"/>
              <a:buFont typeface="Arial"/>
              <a:buNone/>
            </a:pPr>
            <a:r>
              <a:rPr lang="en" sz="3000">
                <a:solidFill>
                  <a:schemeClr val="dk1"/>
                </a:solidFill>
                <a:latin typeface="Verdana"/>
                <a:ea typeface="Verdana"/>
                <a:cs typeface="Verdana"/>
                <a:sym typeface="Verdana"/>
              </a:rPr>
              <a:t>Ruminant derived cellulases can be highly </a:t>
            </a:r>
            <a:r>
              <a:rPr lang="en" sz="3000">
                <a:solidFill>
                  <a:schemeClr val="dk1"/>
                </a:solidFill>
                <a:latin typeface="Verdana"/>
                <a:ea typeface="Verdana"/>
                <a:cs typeface="Verdana"/>
                <a:sym typeface="Verdana"/>
              </a:rPr>
              <a:t>effective. </a:t>
            </a:r>
            <a:r>
              <a:rPr lang="en" sz="3000">
                <a:solidFill>
                  <a:schemeClr val="dk1"/>
                </a:solidFill>
                <a:latin typeface="Verdana"/>
                <a:ea typeface="Verdana"/>
                <a:cs typeface="Verdana"/>
                <a:sym typeface="Verdana"/>
              </a:rPr>
              <a:t>A novel endocellulase (Cell-5M) discovered in 2020 through the metagenomic analysis of the microbiome of a cow’s rumen was used to successfully produce biofuel. While the wheat straw used needed to be pre-treated with alkali and steam, the ethanol yield was significant.</a:t>
            </a:r>
            <a:r>
              <a:rPr baseline="30000" lang="en" sz="3000">
                <a:solidFill>
                  <a:schemeClr val="dk1"/>
                </a:solidFill>
                <a:latin typeface="Verdana"/>
                <a:ea typeface="Verdana"/>
                <a:cs typeface="Verdana"/>
                <a:sym typeface="Verdana"/>
              </a:rPr>
              <a:t>1</a:t>
            </a:r>
            <a:r>
              <a:rPr lang="en" sz="3000">
                <a:solidFill>
                  <a:schemeClr val="dk1"/>
                </a:solidFill>
                <a:latin typeface="Verdana"/>
                <a:ea typeface="Verdana"/>
                <a:cs typeface="Verdana"/>
                <a:sym typeface="Verdana"/>
              </a:rPr>
              <a:t> </a:t>
            </a:r>
            <a:endParaRPr sz="3000">
              <a:solidFill>
                <a:schemeClr val="dk1"/>
              </a:solidFill>
              <a:latin typeface="Verdana"/>
              <a:ea typeface="Verdana"/>
              <a:cs typeface="Verdana"/>
              <a:sym typeface="Verdana"/>
            </a:endParaRPr>
          </a:p>
          <a:p>
            <a:pPr indent="457200" lvl="0" marL="0" marR="0" rtl="0" algn="l">
              <a:lnSpc>
                <a:spcPct val="100000"/>
              </a:lnSpc>
              <a:spcBef>
                <a:spcPts val="0"/>
              </a:spcBef>
              <a:spcAft>
                <a:spcPts val="0"/>
              </a:spcAft>
              <a:buClr>
                <a:srgbClr val="000000"/>
              </a:buClr>
              <a:buSzPts val="3000"/>
              <a:buFont typeface="Arial"/>
              <a:buNone/>
            </a:pPr>
            <a:r>
              <a:rPr lang="en" sz="3000">
                <a:solidFill>
                  <a:schemeClr val="dk1"/>
                </a:solidFill>
                <a:latin typeface="Verdana"/>
                <a:ea typeface="Verdana"/>
                <a:cs typeface="Verdana"/>
                <a:sym typeface="Verdana"/>
              </a:rPr>
              <a:t>The identities and concentrations of cellulases produced by ruminant digestive bacteria vary widely; even</a:t>
            </a:r>
            <a:r>
              <a:rPr lang="en" sz="3000">
                <a:solidFill>
                  <a:schemeClr val="dk1"/>
                </a:solidFill>
                <a:latin typeface="Verdana"/>
                <a:ea typeface="Verdana"/>
                <a:cs typeface="Verdana"/>
                <a:sym typeface="Verdana"/>
              </a:rPr>
              <a:t> animals of the same species grazing on the same field have significant variations in the cellulases produced by their bacterial ecosystems.</a:t>
            </a:r>
            <a:r>
              <a:rPr baseline="30000" lang="en" sz="3000">
                <a:solidFill>
                  <a:schemeClr val="dk1"/>
                </a:solidFill>
                <a:latin typeface="Verdana"/>
                <a:ea typeface="Verdana"/>
                <a:cs typeface="Verdana"/>
                <a:sym typeface="Verdana"/>
              </a:rPr>
              <a:t>2 </a:t>
            </a:r>
            <a:r>
              <a:rPr lang="en" sz="3000">
                <a:solidFill>
                  <a:schemeClr val="dk1"/>
                </a:solidFill>
                <a:latin typeface="Verdana"/>
                <a:ea typeface="Verdana"/>
                <a:cs typeface="Verdana"/>
                <a:sym typeface="Verdana"/>
              </a:rPr>
              <a:t>Therefore, f</a:t>
            </a:r>
            <a:r>
              <a:rPr lang="en" sz="3000">
                <a:solidFill>
                  <a:schemeClr val="dk1"/>
                </a:solidFill>
                <a:latin typeface="Verdana"/>
                <a:ea typeface="Verdana"/>
                <a:cs typeface="Verdana"/>
                <a:sym typeface="Verdana"/>
              </a:rPr>
              <a:t>urther bioprospecting is </a:t>
            </a:r>
            <a:r>
              <a:rPr lang="en" sz="3000">
                <a:solidFill>
                  <a:schemeClr val="dk1"/>
                </a:solidFill>
                <a:latin typeface="Verdana"/>
                <a:ea typeface="Verdana"/>
                <a:cs typeface="Verdana"/>
                <a:sym typeface="Verdana"/>
              </a:rPr>
              <a:t>worthwhile</a:t>
            </a:r>
            <a:r>
              <a:rPr lang="en" sz="3000">
                <a:solidFill>
                  <a:schemeClr val="dk1"/>
                </a:solidFill>
                <a:latin typeface="Verdana"/>
                <a:ea typeface="Verdana"/>
                <a:cs typeface="Verdana"/>
                <a:sym typeface="Verdana"/>
              </a:rPr>
              <a:t>. A ruminant cellulase more </a:t>
            </a:r>
            <a:r>
              <a:rPr lang="en" sz="3000">
                <a:solidFill>
                  <a:schemeClr val="dk1"/>
                </a:solidFill>
                <a:latin typeface="Verdana"/>
                <a:ea typeface="Verdana"/>
                <a:cs typeface="Verdana"/>
                <a:sym typeface="Verdana"/>
              </a:rPr>
              <a:t>effective</a:t>
            </a:r>
            <a:r>
              <a:rPr lang="en" sz="3000">
                <a:solidFill>
                  <a:schemeClr val="dk1"/>
                </a:solidFill>
                <a:latin typeface="Verdana"/>
                <a:ea typeface="Verdana"/>
                <a:cs typeface="Verdana"/>
                <a:sym typeface="Verdana"/>
              </a:rPr>
              <a:t> than Cell-5M may yet be </a:t>
            </a:r>
            <a:r>
              <a:rPr lang="en" sz="3000">
                <a:solidFill>
                  <a:schemeClr val="dk1"/>
                </a:solidFill>
                <a:latin typeface="Verdana"/>
                <a:ea typeface="Verdana"/>
                <a:cs typeface="Verdana"/>
                <a:sym typeface="Verdana"/>
              </a:rPr>
              <a:t>discovered. </a:t>
            </a:r>
            <a:endParaRPr sz="3000">
              <a:solidFill>
                <a:schemeClr val="dk1"/>
              </a:solidFill>
              <a:latin typeface="Verdana"/>
              <a:ea typeface="Verdana"/>
              <a:cs typeface="Verdana"/>
              <a:sym typeface="Verdana"/>
            </a:endParaRPr>
          </a:p>
          <a:p>
            <a:pPr indent="457200" lvl="0" marL="0" marR="0" rtl="0" algn="l">
              <a:lnSpc>
                <a:spcPct val="100000"/>
              </a:lnSpc>
              <a:spcBef>
                <a:spcPts val="0"/>
              </a:spcBef>
              <a:spcAft>
                <a:spcPts val="0"/>
              </a:spcAft>
              <a:buClr>
                <a:srgbClr val="000000"/>
              </a:buClr>
              <a:buSzPts val="3000"/>
              <a:buFont typeface="Arial"/>
              <a:buNone/>
            </a:pPr>
            <a:r>
              <a:rPr lang="en" sz="3000">
                <a:solidFill>
                  <a:schemeClr val="dk1"/>
                </a:solidFill>
                <a:latin typeface="Verdana"/>
                <a:ea typeface="Verdana"/>
                <a:cs typeface="Verdana"/>
                <a:sym typeface="Verdana"/>
              </a:rPr>
              <a:t>While some cellulases can function relatively well over a wide range of pHs, other cellulases only exhibit activity over a narrow pH range.</a:t>
            </a:r>
            <a:r>
              <a:rPr baseline="30000" lang="en" sz="3000">
                <a:solidFill>
                  <a:schemeClr val="dk1"/>
                </a:solidFill>
                <a:latin typeface="Verdana"/>
                <a:ea typeface="Verdana"/>
                <a:cs typeface="Verdana"/>
                <a:sym typeface="Verdana"/>
              </a:rPr>
              <a:t>3</a:t>
            </a:r>
            <a:r>
              <a:rPr lang="en" sz="3000">
                <a:solidFill>
                  <a:schemeClr val="dk1"/>
                </a:solidFill>
                <a:latin typeface="Verdana"/>
                <a:ea typeface="Verdana"/>
                <a:cs typeface="Verdana"/>
                <a:sym typeface="Verdana"/>
              </a:rPr>
              <a:t> Our cellulases were found lacking in activity when assessed previously at pH 8. The pH range of the cow’s rumen fluctuates daily between 5 and 8.</a:t>
            </a:r>
            <a:r>
              <a:rPr baseline="30000" lang="en" sz="3000">
                <a:solidFill>
                  <a:schemeClr val="dk1"/>
                </a:solidFill>
                <a:latin typeface="Verdana"/>
                <a:ea typeface="Verdana"/>
                <a:cs typeface="Verdana"/>
                <a:sym typeface="Verdana"/>
              </a:rPr>
              <a:t>4</a:t>
            </a:r>
            <a:r>
              <a:rPr lang="en" sz="3000">
                <a:solidFill>
                  <a:schemeClr val="dk1"/>
                </a:solidFill>
                <a:latin typeface="Verdana"/>
                <a:ea typeface="Verdana"/>
                <a:cs typeface="Verdana"/>
                <a:sym typeface="Verdana"/>
              </a:rPr>
              <a:t> We hypothesized that our cellulases will display more activity at a lower pH. </a:t>
            </a:r>
            <a:endParaRPr sz="3000">
              <a:solidFill>
                <a:schemeClr val="dk1"/>
              </a:solidFill>
              <a:latin typeface="Verdana"/>
              <a:ea typeface="Verdana"/>
              <a:cs typeface="Verdana"/>
              <a:sym typeface="Verdana"/>
            </a:endParaRPr>
          </a:p>
          <a:p>
            <a:pPr indent="457200" lvl="0" marL="0" marR="0" rtl="0" algn="l">
              <a:lnSpc>
                <a:spcPct val="100000"/>
              </a:lnSpc>
              <a:spcBef>
                <a:spcPts val="0"/>
              </a:spcBef>
              <a:spcAft>
                <a:spcPts val="0"/>
              </a:spcAft>
              <a:buClr>
                <a:srgbClr val="000000"/>
              </a:buClr>
              <a:buSzPts val="3000"/>
              <a:buFont typeface="Arial"/>
              <a:buNone/>
            </a:pPr>
            <a:r>
              <a:rPr lang="en" sz="3000">
                <a:solidFill>
                  <a:schemeClr val="dk1"/>
                </a:solidFill>
                <a:latin typeface="Verdana"/>
                <a:ea typeface="Verdana"/>
                <a:cs typeface="Verdana"/>
                <a:sym typeface="Verdana"/>
              </a:rPr>
              <a:t>To test our hypothesis</a:t>
            </a:r>
            <a:r>
              <a:rPr lang="en" sz="3000">
                <a:solidFill>
                  <a:schemeClr val="dk1"/>
                </a:solidFill>
                <a:latin typeface="Verdana"/>
                <a:ea typeface="Verdana"/>
                <a:cs typeface="Verdana"/>
                <a:sym typeface="Verdana"/>
              </a:rPr>
              <a:t>, novel putative cellulases expressed in </a:t>
            </a:r>
            <a:r>
              <a:rPr i="1" lang="en" sz="3000">
                <a:solidFill>
                  <a:schemeClr val="dk1"/>
                </a:solidFill>
                <a:latin typeface="Verdana"/>
                <a:ea typeface="Verdana"/>
                <a:cs typeface="Verdana"/>
                <a:sym typeface="Verdana"/>
              </a:rPr>
              <a:t>E. Coli </a:t>
            </a:r>
            <a:r>
              <a:rPr lang="en" sz="3000">
                <a:solidFill>
                  <a:schemeClr val="dk1"/>
                </a:solidFill>
                <a:latin typeface="Verdana"/>
                <a:ea typeface="Verdana"/>
                <a:cs typeface="Verdana"/>
                <a:sym typeface="Verdana"/>
              </a:rPr>
              <a:t>with </a:t>
            </a:r>
            <a:r>
              <a:rPr lang="en" sz="3000">
                <a:solidFill>
                  <a:schemeClr val="dk1"/>
                </a:solidFill>
                <a:latin typeface="Verdana"/>
                <a:ea typeface="Verdana"/>
                <a:cs typeface="Verdana"/>
                <a:sym typeface="Verdana"/>
              </a:rPr>
              <a:t>the</a:t>
            </a:r>
            <a:r>
              <a:rPr lang="en" sz="3000">
                <a:solidFill>
                  <a:schemeClr val="dk1"/>
                </a:solidFill>
                <a:latin typeface="Verdana"/>
                <a:ea typeface="Verdana"/>
                <a:cs typeface="Verdana"/>
                <a:sym typeface="Verdana"/>
              </a:rPr>
              <a:t> addition of a 6xHis tag were purified with a Ni-NTA column, then assessed for enzymatic activity at pHs 5, 6,</a:t>
            </a:r>
            <a:r>
              <a:rPr lang="en" sz="3000">
                <a:solidFill>
                  <a:schemeClr val="dk1"/>
                </a:solidFill>
                <a:latin typeface="Verdana"/>
                <a:ea typeface="Verdana"/>
                <a:cs typeface="Verdana"/>
                <a:sym typeface="Verdana"/>
              </a:rPr>
              <a:t> and 7 through the use of semi-quantitative carboxymethylcellulose (CMC) plate assays. </a:t>
            </a:r>
            <a:endParaRPr sz="30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4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4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0"/>
              <a:buFont typeface="Arial"/>
              <a:buNone/>
            </a:pPr>
            <a:r>
              <a:t/>
            </a:r>
            <a:endParaRPr i="0" sz="4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0" sz="2400" u="none" cap="none" strike="noStrike">
              <a:solidFill>
                <a:srgbClr val="000000"/>
              </a:solidFill>
              <a:latin typeface="Verdana"/>
              <a:ea typeface="Verdana"/>
              <a:cs typeface="Verdana"/>
              <a:sym typeface="Verdana"/>
            </a:endParaRPr>
          </a:p>
        </p:txBody>
      </p:sp>
      <p:sp>
        <p:nvSpPr>
          <p:cNvPr id="131" name="Google Shape;131;p16"/>
          <p:cNvSpPr/>
          <p:nvPr/>
        </p:nvSpPr>
        <p:spPr>
          <a:xfrm>
            <a:off x="15929125" y="6450400"/>
            <a:ext cx="12033900" cy="83490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p16"/>
          <p:cNvSpPr/>
          <p:nvPr/>
        </p:nvSpPr>
        <p:spPr>
          <a:xfrm>
            <a:off x="17332650" y="6450398"/>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 name="Google Shape;133;p16"/>
          <p:cNvSpPr txBox="1"/>
          <p:nvPr/>
        </p:nvSpPr>
        <p:spPr>
          <a:xfrm>
            <a:off x="17565700" y="6450450"/>
            <a:ext cx="8827500" cy="13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i="0" lang="en" sz="7200" u="none" cap="none" strike="noStrike">
                <a:solidFill>
                  <a:srgbClr val="FFFFFF"/>
                </a:solidFill>
                <a:latin typeface="Verdana"/>
                <a:ea typeface="Verdana"/>
                <a:cs typeface="Verdana"/>
                <a:sym typeface="Verdana"/>
              </a:rPr>
              <a:t>Methods</a:t>
            </a:r>
            <a:endParaRPr i="0" sz="7200" u="none" cap="none" strike="noStrike">
              <a:solidFill>
                <a:srgbClr val="FFFFFF"/>
              </a:solidFill>
              <a:latin typeface="Verdana"/>
              <a:ea typeface="Verdana"/>
              <a:cs typeface="Verdana"/>
              <a:sym typeface="Verdana"/>
            </a:endParaRPr>
          </a:p>
        </p:txBody>
      </p:sp>
      <p:sp>
        <p:nvSpPr>
          <p:cNvPr id="134" name="Google Shape;134;p16"/>
          <p:cNvSpPr txBox="1"/>
          <p:nvPr/>
        </p:nvSpPr>
        <p:spPr>
          <a:xfrm>
            <a:off x="16666675" y="8575375"/>
            <a:ext cx="10373400" cy="61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35" name="Google Shape;135;p16"/>
          <p:cNvSpPr txBox="1"/>
          <p:nvPr/>
        </p:nvSpPr>
        <p:spPr>
          <a:xfrm>
            <a:off x="16182575" y="8229600"/>
            <a:ext cx="11479800" cy="75381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Verdana"/>
              <a:buAutoNum type="arabicParenR"/>
            </a:pPr>
            <a:r>
              <a:rPr lang="en" sz="3000">
                <a:latin typeface="Verdana"/>
                <a:ea typeface="Verdana"/>
                <a:cs typeface="Verdana"/>
                <a:sym typeface="Verdana"/>
              </a:rPr>
              <a:t>6 </a:t>
            </a:r>
            <a:r>
              <a:rPr i="1" lang="en" sz="3000">
                <a:latin typeface="Verdana"/>
                <a:ea typeface="Verdana"/>
                <a:cs typeface="Verdana"/>
                <a:sym typeface="Verdana"/>
              </a:rPr>
              <a:t>E. Coli</a:t>
            </a:r>
            <a:r>
              <a:rPr lang="en" sz="3000">
                <a:latin typeface="Verdana"/>
                <a:ea typeface="Verdana"/>
                <a:cs typeface="Verdana"/>
                <a:sym typeface="Verdana"/>
              </a:rPr>
              <a:t> strains with LAC dependent pET-28 vectors coding for 6 putative cellulases were grown.</a:t>
            </a:r>
            <a:endParaRPr sz="3000">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AutoNum type="arabicParenR"/>
            </a:pPr>
            <a:r>
              <a:rPr lang="en" sz="3000">
                <a:latin typeface="Verdana"/>
                <a:ea typeface="Verdana"/>
                <a:cs typeface="Verdana"/>
                <a:sym typeface="Verdana"/>
              </a:rPr>
              <a:t>The strains were induced with IPTG to overexpress the recombinant proteins.</a:t>
            </a:r>
            <a:endParaRPr sz="3000">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AutoNum type="arabicParenR"/>
            </a:pPr>
            <a:r>
              <a:rPr lang="en" sz="3000">
                <a:latin typeface="Verdana"/>
                <a:ea typeface="Verdana"/>
                <a:cs typeface="Verdana"/>
                <a:sym typeface="Verdana"/>
              </a:rPr>
              <a:t>The cells were lysed and the lysate was applied to a Ni-NTA column.</a:t>
            </a:r>
            <a:endParaRPr sz="3000">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AutoNum type="arabicParenR"/>
            </a:pPr>
            <a:r>
              <a:rPr lang="en" sz="3000">
                <a:latin typeface="Verdana"/>
                <a:ea typeface="Verdana"/>
                <a:cs typeface="Verdana"/>
                <a:sym typeface="Verdana"/>
              </a:rPr>
              <a:t>The recombinant proteins were placed on CMC plates stained with Congo Red (which is red only when bound to CMC).</a:t>
            </a:r>
            <a:endParaRPr sz="3000">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AutoNum type="arabicParenR"/>
            </a:pPr>
            <a:r>
              <a:rPr lang="en" sz="3000">
                <a:latin typeface="Verdana"/>
                <a:ea typeface="Verdana"/>
                <a:cs typeface="Verdana"/>
                <a:sym typeface="Verdana"/>
              </a:rPr>
              <a:t>The areas on the plates that were decolored (and therefore cleared of CMC) were measured to assess enzymatic activity.</a:t>
            </a:r>
            <a:endParaRPr sz="3000">
              <a:latin typeface="Verdana"/>
              <a:ea typeface="Verdana"/>
              <a:cs typeface="Verdana"/>
              <a:sym typeface="Verdana"/>
            </a:endParaRPr>
          </a:p>
        </p:txBody>
      </p:sp>
      <p:sp>
        <p:nvSpPr>
          <p:cNvPr id="136" name="Google Shape;136;p16"/>
          <p:cNvSpPr/>
          <p:nvPr/>
        </p:nvSpPr>
        <p:spPr>
          <a:xfrm>
            <a:off x="30134850" y="6750448"/>
            <a:ext cx="12033900" cy="82209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16"/>
          <p:cNvSpPr/>
          <p:nvPr/>
        </p:nvSpPr>
        <p:spPr>
          <a:xfrm>
            <a:off x="31538850" y="6693748"/>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7200">
                <a:solidFill>
                  <a:schemeClr val="lt1"/>
                </a:solidFill>
                <a:latin typeface="Verdana"/>
                <a:ea typeface="Verdana"/>
                <a:cs typeface="Verdana"/>
                <a:sym typeface="Verdana"/>
              </a:rPr>
              <a:t>Discussion</a:t>
            </a:r>
            <a:endParaRPr i="0" sz="7200" u="none" cap="none" strike="noStrike">
              <a:solidFill>
                <a:schemeClr val="lt1"/>
              </a:solidFill>
              <a:latin typeface="Verdana"/>
              <a:ea typeface="Verdana"/>
              <a:cs typeface="Verdana"/>
              <a:sym typeface="Verdana"/>
            </a:endParaRPr>
          </a:p>
        </p:txBody>
      </p:sp>
      <p:sp>
        <p:nvSpPr>
          <p:cNvPr id="138" name="Google Shape;138;p16"/>
          <p:cNvSpPr txBox="1"/>
          <p:nvPr/>
        </p:nvSpPr>
        <p:spPr>
          <a:xfrm>
            <a:off x="30493225" y="8106625"/>
            <a:ext cx="11187600" cy="61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i="0" sz="30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600"/>
              <a:buFont typeface="Arial"/>
              <a:buNone/>
            </a:pPr>
            <a:r>
              <a:rPr lang="en" sz="3000">
                <a:latin typeface="Verdana"/>
                <a:ea typeface="Verdana"/>
                <a:cs typeface="Verdana"/>
                <a:sym typeface="Verdana"/>
              </a:rPr>
              <a:t>Of the 14 cellulases previously evaluated, four showed no activity at all </a:t>
            </a:r>
            <a:r>
              <a:rPr lang="en" sz="3000">
                <a:latin typeface="Verdana"/>
                <a:ea typeface="Verdana"/>
                <a:cs typeface="Verdana"/>
                <a:sym typeface="Verdana"/>
              </a:rPr>
              <a:t>(see Figure 1)</a:t>
            </a:r>
            <a:r>
              <a:rPr lang="en" sz="3000">
                <a:latin typeface="Verdana"/>
                <a:ea typeface="Verdana"/>
                <a:cs typeface="Verdana"/>
                <a:sym typeface="Verdana"/>
              </a:rPr>
              <a:t>. Of those that did show activity, only 4 showed any </a:t>
            </a:r>
            <a:r>
              <a:rPr lang="en" sz="3000">
                <a:latin typeface="Verdana"/>
                <a:ea typeface="Verdana"/>
                <a:cs typeface="Verdana"/>
                <a:sym typeface="Verdana"/>
              </a:rPr>
              <a:t>appreciable</a:t>
            </a:r>
            <a:r>
              <a:rPr lang="en" sz="3000">
                <a:latin typeface="Verdana"/>
                <a:ea typeface="Verdana"/>
                <a:cs typeface="Verdana"/>
                <a:sym typeface="Verdana"/>
              </a:rPr>
              <a:t> activity and of those 4 only 2 showed more activity than the </a:t>
            </a:r>
            <a:r>
              <a:rPr i="1" lang="en" sz="3000">
                <a:latin typeface="Verdana"/>
                <a:ea typeface="Verdana"/>
                <a:cs typeface="Verdana"/>
                <a:sym typeface="Verdana"/>
              </a:rPr>
              <a:t>A. Niger</a:t>
            </a:r>
            <a:r>
              <a:rPr lang="en" sz="3000">
                <a:latin typeface="Verdana"/>
                <a:ea typeface="Verdana"/>
                <a:cs typeface="Verdana"/>
                <a:sym typeface="Verdana"/>
              </a:rPr>
              <a:t> control. #1, #2, #9, #35, #64, #70 were the cellulases selected for </a:t>
            </a:r>
            <a:r>
              <a:rPr lang="en" sz="3000">
                <a:latin typeface="Verdana"/>
                <a:ea typeface="Verdana"/>
                <a:cs typeface="Verdana"/>
                <a:sym typeface="Verdana"/>
              </a:rPr>
              <a:t>further</a:t>
            </a:r>
            <a:r>
              <a:rPr lang="en" sz="3000">
                <a:latin typeface="Verdana"/>
                <a:ea typeface="Verdana"/>
                <a:cs typeface="Verdana"/>
                <a:sym typeface="Verdana"/>
              </a:rPr>
              <a:t> study. Two cellulases of each activity level were chosen. #64 and #35 had high activity, #2 and #9 had medium activity and #1 and #70 had low activity. It will interesting to see how these cellulases respond to lower pHs. </a:t>
            </a:r>
            <a:endParaRPr i="0" sz="3000" u="none" cap="none" strike="noStrike">
              <a:solidFill>
                <a:srgbClr val="000000"/>
              </a:solidFill>
              <a:latin typeface="Verdana"/>
              <a:ea typeface="Verdana"/>
              <a:cs typeface="Verdana"/>
              <a:sym typeface="Verdana"/>
            </a:endParaRPr>
          </a:p>
        </p:txBody>
      </p:sp>
      <p:sp>
        <p:nvSpPr>
          <p:cNvPr id="139" name="Google Shape;139;p16"/>
          <p:cNvSpPr/>
          <p:nvPr/>
        </p:nvSpPr>
        <p:spPr>
          <a:xfrm>
            <a:off x="15789475" y="15767703"/>
            <a:ext cx="12033900" cy="154911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16"/>
          <p:cNvSpPr/>
          <p:nvPr/>
        </p:nvSpPr>
        <p:spPr>
          <a:xfrm>
            <a:off x="30134875" y="15520861"/>
            <a:ext cx="12033900" cy="8220900"/>
          </a:xfrm>
          <a:prstGeom prst="roundRect">
            <a:avLst>
              <a:gd fmla="val 16667" name="adj"/>
            </a:avLst>
          </a:prstGeom>
          <a:solidFill>
            <a:srgbClr val="FFFFFF"/>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p16"/>
          <p:cNvSpPr/>
          <p:nvPr/>
        </p:nvSpPr>
        <p:spPr>
          <a:xfrm>
            <a:off x="31538850" y="15492511"/>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 sz="7200" u="none" cap="none" strike="noStrike">
                <a:solidFill>
                  <a:schemeClr val="lt1"/>
                </a:solidFill>
                <a:latin typeface="Verdana"/>
                <a:ea typeface="Verdana"/>
                <a:cs typeface="Verdana"/>
                <a:sym typeface="Verdana"/>
              </a:rPr>
              <a:t>Future Work</a:t>
            </a:r>
            <a:endParaRPr i="0" sz="7200" u="none" cap="none" strike="noStrike">
              <a:solidFill>
                <a:schemeClr val="lt1"/>
              </a:solidFill>
              <a:latin typeface="Verdana"/>
              <a:ea typeface="Verdana"/>
              <a:cs typeface="Verdana"/>
              <a:sym typeface="Verdana"/>
            </a:endParaRPr>
          </a:p>
        </p:txBody>
      </p:sp>
      <p:sp>
        <p:nvSpPr>
          <p:cNvPr id="142" name="Google Shape;142;p16"/>
          <p:cNvSpPr txBox="1"/>
          <p:nvPr/>
        </p:nvSpPr>
        <p:spPr>
          <a:xfrm>
            <a:off x="16221700" y="17431075"/>
            <a:ext cx="11187600" cy="1189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000">
                <a:solidFill>
                  <a:schemeClr val="dk1"/>
                </a:solidFill>
                <a:latin typeface="Verdana"/>
                <a:ea typeface="Verdana"/>
                <a:cs typeface="Verdana"/>
                <a:sym typeface="Verdana"/>
              </a:rPr>
              <a:t>The results of the current study are still pending. Reported here are the activities of the 14 cellulases </a:t>
            </a:r>
            <a:r>
              <a:rPr lang="en" sz="3000">
                <a:latin typeface="Verdana"/>
                <a:ea typeface="Verdana"/>
                <a:cs typeface="Verdana"/>
                <a:sym typeface="Verdana"/>
              </a:rPr>
              <a:t>previously evaluated for </a:t>
            </a:r>
            <a:r>
              <a:rPr lang="en" sz="3000">
                <a:latin typeface="Verdana"/>
                <a:ea typeface="Verdana"/>
                <a:cs typeface="Verdana"/>
                <a:sym typeface="Verdana"/>
              </a:rPr>
              <a:t>activity</a:t>
            </a:r>
            <a:r>
              <a:rPr lang="en" sz="3000">
                <a:latin typeface="Verdana"/>
                <a:ea typeface="Verdana"/>
                <a:cs typeface="Verdana"/>
                <a:sym typeface="Verdana"/>
              </a:rPr>
              <a:t> at pH 8. Strains #35 and #64 had </a:t>
            </a:r>
            <a:r>
              <a:rPr lang="en" sz="3000">
                <a:latin typeface="Verdana"/>
                <a:ea typeface="Verdana"/>
                <a:cs typeface="Verdana"/>
                <a:sym typeface="Verdana"/>
              </a:rPr>
              <a:t>activities</a:t>
            </a:r>
            <a:r>
              <a:rPr lang="en" sz="3000">
                <a:latin typeface="Verdana"/>
                <a:ea typeface="Verdana"/>
                <a:cs typeface="Verdana"/>
                <a:sym typeface="Verdana"/>
              </a:rPr>
              <a:t> of 72 ± 1 mm</a:t>
            </a:r>
            <a:r>
              <a:rPr baseline="30000" lang="en" sz="3000">
                <a:latin typeface="Verdana"/>
                <a:ea typeface="Verdana"/>
                <a:cs typeface="Verdana"/>
                <a:sym typeface="Verdana"/>
              </a:rPr>
              <a:t>2</a:t>
            </a:r>
            <a:r>
              <a:rPr lang="en" sz="3000">
                <a:latin typeface="Verdana"/>
                <a:ea typeface="Verdana"/>
                <a:cs typeface="Verdana"/>
                <a:sym typeface="Verdana"/>
              </a:rPr>
              <a:t>/μg and 71 </a:t>
            </a:r>
            <a:r>
              <a:rPr lang="en" sz="3000">
                <a:solidFill>
                  <a:schemeClr val="dk1"/>
                </a:solidFill>
                <a:latin typeface="Verdana"/>
                <a:ea typeface="Verdana"/>
                <a:cs typeface="Verdana"/>
                <a:sym typeface="Verdana"/>
              </a:rPr>
              <a:t>± 0 mm</a:t>
            </a:r>
            <a:r>
              <a:rPr baseline="30000" lang="en" sz="3000">
                <a:solidFill>
                  <a:schemeClr val="dk1"/>
                </a:solidFill>
                <a:latin typeface="Verdana"/>
                <a:ea typeface="Verdana"/>
                <a:cs typeface="Verdana"/>
                <a:sym typeface="Verdana"/>
              </a:rPr>
              <a:t>2</a:t>
            </a:r>
            <a:r>
              <a:rPr lang="en" sz="3000">
                <a:solidFill>
                  <a:schemeClr val="dk1"/>
                </a:solidFill>
                <a:latin typeface="Verdana"/>
                <a:ea typeface="Verdana"/>
                <a:cs typeface="Verdana"/>
                <a:sym typeface="Verdana"/>
              </a:rPr>
              <a:t>/μg respectively, which were both slightly </a:t>
            </a:r>
            <a:r>
              <a:rPr lang="en" sz="3000">
                <a:latin typeface="Verdana"/>
                <a:ea typeface="Verdana"/>
                <a:cs typeface="Verdana"/>
                <a:sym typeface="Verdana"/>
              </a:rPr>
              <a:t>higher than the </a:t>
            </a:r>
            <a:r>
              <a:rPr i="1" lang="en" sz="3000">
                <a:latin typeface="Verdana"/>
                <a:ea typeface="Verdana"/>
                <a:cs typeface="Verdana"/>
                <a:sym typeface="Verdana"/>
              </a:rPr>
              <a:t>A. Niger </a:t>
            </a:r>
            <a:r>
              <a:rPr lang="en" sz="3000">
                <a:latin typeface="Verdana"/>
                <a:ea typeface="Verdana"/>
                <a:cs typeface="Verdana"/>
                <a:sym typeface="Verdana"/>
              </a:rPr>
              <a:t>control</a:t>
            </a:r>
            <a:r>
              <a:rPr lang="en" sz="3000">
                <a:solidFill>
                  <a:schemeClr val="dk1"/>
                </a:solidFill>
                <a:latin typeface="Verdana"/>
                <a:ea typeface="Verdana"/>
                <a:cs typeface="Verdana"/>
                <a:sym typeface="Verdana"/>
              </a:rPr>
              <a:t>.</a:t>
            </a:r>
            <a:endParaRPr sz="3000">
              <a:latin typeface="Verdana"/>
              <a:ea typeface="Verdana"/>
              <a:cs typeface="Verdana"/>
              <a:sym typeface="Verdana"/>
            </a:endParaRPr>
          </a:p>
        </p:txBody>
      </p:sp>
      <p:sp>
        <p:nvSpPr>
          <p:cNvPr id="143" name="Google Shape;143;p16"/>
          <p:cNvSpPr txBox="1"/>
          <p:nvPr/>
        </p:nvSpPr>
        <p:spPr>
          <a:xfrm>
            <a:off x="37551875" y="26002775"/>
            <a:ext cx="4330800" cy="479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txBox="1"/>
          <p:nvPr/>
        </p:nvSpPr>
        <p:spPr>
          <a:xfrm>
            <a:off x="31023300" y="17617300"/>
            <a:ext cx="10373400" cy="5601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lang="en" sz="3000">
                <a:latin typeface="Verdana"/>
                <a:ea typeface="Verdana"/>
                <a:cs typeface="Verdana"/>
                <a:sym typeface="Verdana"/>
              </a:rPr>
              <a:t>pH is not the only factor that can affect the activity of an enzyme. The growth conditions of the </a:t>
            </a:r>
            <a:r>
              <a:rPr i="1" lang="en" sz="3000">
                <a:latin typeface="Verdana"/>
                <a:ea typeface="Verdana"/>
                <a:cs typeface="Verdana"/>
                <a:sym typeface="Verdana"/>
              </a:rPr>
              <a:t>E. Coli</a:t>
            </a:r>
            <a:r>
              <a:rPr lang="en" sz="3000">
                <a:latin typeface="Verdana"/>
                <a:ea typeface="Verdana"/>
                <a:cs typeface="Verdana"/>
                <a:sym typeface="Verdana"/>
              </a:rPr>
              <a:t> expression system, the concentration of various metallic and organic cofactors present during and after expression, and the temperature of the system during catalysis are all factors that can be modified and potentially optimized. The digestive systems of </a:t>
            </a:r>
            <a:r>
              <a:rPr lang="en" sz="3000">
                <a:latin typeface="Verdana"/>
                <a:ea typeface="Verdana"/>
                <a:cs typeface="Verdana"/>
                <a:sym typeface="Verdana"/>
              </a:rPr>
              <a:t>other</a:t>
            </a:r>
            <a:r>
              <a:rPr lang="en" sz="3000">
                <a:latin typeface="Verdana"/>
                <a:ea typeface="Verdana"/>
                <a:cs typeface="Verdana"/>
                <a:sym typeface="Verdana"/>
              </a:rPr>
              <a:t> ruminants, like beavers, may also be the subject of bioprospecting in the future. </a:t>
            </a:r>
            <a:endParaRPr i="0" sz="30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0"/>
              <a:buFont typeface="Arial"/>
              <a:buNone/>
            </a:pPr>
            <a:r>
              <a:t/>
            </a:r>
            <a:endParaRPr i="0" sz="3000" u="none" cap="none" strike="noStrike">
              <a:solidFill>
                <a:srgbClr val="000000"/>
              </a:solidFill>
              <a:latin typeface="Verdana"/>
              <a:ea typeface="Verdana"/>
              <a:cs typeface="Verdana"/>
              <a:sym typeface="Verdana"/>
            </a:endParaRPr>
          </a:p>
        </p:txBody>
      </p:sp>
      <p:sp>
        <p:nvSpPr>
          <p:cNvPr id="145" name="Google Shape;145;p16"/>
          <p:cNvSpPr/>
          <p:nvPr/>
        </p:nvSpPr>
        <p:spPr>
          <a:xfrm>
            <a:off x="17193463" y="15777273"/>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p16"/>
          <p:cNvSpPr txBox="1"/>
          <p:nvPr/>
        </p:nvSpPr>
        <p:spPr>
          <a:xfrm>
            <a:off x="17426513" y="15777325"/>
            <a:ext cx="8827500" cy="13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lang="en" sz="7200">
                <a:solidFill>
                  <a:srgbClr val="FFFFFF"/>
                </a:solidFill>
                <a:latin typeface="Verdana"/>
                <a:ea typeface="Verdana"/>
                <a:cs typeface="Verdana"/>
                <a:sym typeface="Verdana"/>
              </a:rPr>
              <a:t>Results</a:t>
            </a:r>
            <a:endParaRPr i="0" sz="7200" u="none" cap="none" strike="noStrike">
              <a:solidFill>
                <a:srgbClr val="FFFFFF"/>
              </a:solidFill>
              <a:latin typeface="Verdana"/>
              <a:ea typeface="Verdana"/>
              <a:cs typeface="Verdana"/>
              <a:sym typeface="Verdana"/>
            </a:endParaRPr>
          </a:p>
        </p:txBody>
      </p:sp>
      <p:sp>
        <p:nvSpPr>
          <p:cNvPr id="147" name="Google Shape;147;p16"/>
          <p:cNvSpPr/>
          <p:nvPr/>
        </p:nvSpPr>
        <p:spPr>
          <a:xfrm>
            <a:off x="30134875" y="24291273"/>
            <a:ext cx="12033900" cy="8220900"/>
          </a:xfrm>
          <a:prstGeom prst="roundRect">
            <a:avLst>
              <a:gd fmla="val 16667" name="adj"/>
            </a:avLst>
          </a:prstGeom>
          <a:solidFill>
            <a:srgbClr val="F3F3F3"/>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p16"/>
          <p:cNvSpPr/>
          <p:nvPr/>
        </p:nvSpPr>
        <p:spPr>
          <a:xfrm>
            <a:off x="31538875" y="24300873"/>
            <a:ext cx="9225900" cy="1363800"/>
          </a:xfrm>
          <a:prstGeom prst="rect">
            <a:avLst/>
          </a:prstGeom>
          <a:solidFill>
            <a:srgbClr val="38761D"/>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sz="7200">
                <a:solidFill>
                  <a:schemeClr val="lt1"/>
                </a:solidFill>
                <a:latin typeface="Verdana"/>
                <a:ea typeface="Verdana"/>
                <a:cs typeface="Verdana"/>
                <a:sym typeface="Verdana"/>
              </a:rPr>
              <a:t>Citations</a:t>
            </a:r>
            <a:endParaRPr i="0" sz="7200" u="none" cap="none" strike="noStrike">
              <a:solidFill>
                <a:schemeClr val="lt1"/>
              </a:solidFill>
              <a:latin typeface="Verdana"/>
              <a:ea typeface="Verdana"/>
              <a:cs typeface="Verdana"/>
              <a:sym typeface="Verdana"/>
            </a:endParaRPr>
          </a:p>
        </p:txBody>
      </p:sp>
      <p:sp>
        <p:nvSpPr>
          <p:cNvPr id="149" name="Google Shape;149;p16"/>
          <p:cNvSpPr txBox="1"/>
          <p:nvPr/>
        </p:nvSpPr>
        <p:spPr>
          <a:xfrm>
            <a:off x="31023325" y="26140875"/>
            <a:ext cx="10373400" cy="56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Verdana"/>
                <a:ea typeface="Verdana"/>
                <a:cs typeface="Verdana"/>
                <a:sym typeface="Verdana"/>
              </a:rPr>
              <a:t>(1) Patel, M., Patel, H. M., and Dave, S. (2020) Determination of bioethanol production potential from lignocellulosic biomass using novel Cel-5m isolated from cow rumen metagenome. </a:t>
            </a:r>
            <a:r>
              <a:rPr i="1" lang="en" sz="2100">
                <a:solidFill>
                  <a:schemeClr val="dk1"/>
                </a:solidFill>
                <a:latin typeface="Verdana"/>
                <a:ea typeface="Verdana"/>
                <a:cs typeface="Verdana"/>
                <a:sym typeface="Verdana"/>
              </a:rPr>
              <a:t>Int. J. Biol. Macromol.</a:t>
            </a:r>
            <a:r>
              <a:rPr lang="en" sz="2100">
                <a:solidFill>
                  <a:schemeClr val="dk1"/>
                </a:solidFill>
                <a:latin typeface="Verdana"/>
                <a:ea typeface="Verdana"/>
                <a:cs typeface="Verdana"/>
                <a:sym typeface="Verdana"/>
              </a:rPr>
              <a:t> </a:t>
            </a:r>
            <a:r>
              <a:rPr i="1" lang="en" sz="2100">
                <a:solidFill>
                  <a:schemeClr val="dk1"/>
                </a:solidFill>
                <a:latin typeface="Verdana"/>
                <a:ea typeface="Verdana"/>
                <a:cs typeface="Verdana"/>
                <a:sym typeface="Verdana"/>
              </a:rPr>
              <a:t>153</a:t>
            </a:r>
            <a:r>
              <a:rPr lang="en" sz="2100">
                <a:solidFill>
                  <a:schemeClr val="dk1"/>
                </a:solidFill>
                <a:latin typeface="Verdana"/>
                <a:ea typeface="Verdana"/>
                <a:cs typeface="Verdana"/>
                <a:sym typeface="Verdana"/>
              </a:rPr>
              <a:t>, 1099–1106.</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(2) Fon, F. N., Nsahlai, I. V., Scogings, P. F., and Basha, N. A. D. (2014) In vitro cellulase production from five herbivore microbial ecosystems and consortia. Ann. Anim. Sci. 14, 329–340.</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(3) Li, Q., Loman, A. Al, Callow, N. V., Islam, S. M. M., and Ju, L. K. (2018) Leveraging pH profiles to direct enzyme production (cellulase, xylanase, polygalacturonase, pectinase, Α-galactosidase, and invertase) by Aspergillus foetidus. Biochem. Eng. J. 137, 247–254.</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0"/>
              </a:spcAft>
              <a:buNone/>
            </a:pPr>
            <a:r>
              <a:rPr lang="en" sz="2100">
                <a:solidFill>
                  <a:schemeClr val="dk1"/>
                </a:solidFill>
                <a:latin typeface="Verdana"/>
                <a:ea typeface="Verdana"/>
                <a:cs typeface="Verdana"/>
                <a:sym typeface="Verdana"/>
              </a:rPr>
              <a:t>(4) Ambriz-Vilchis, V., Jessop, N. S., Fawcett, R. H., Webster, M., Shaw, D. J., Walker, N., and Macrae, A. I. (2017) Effect of yeast supplementation on performance, rumination time, and rumen pH of dairy cows in commercial farm environments. J. Dairy Sci. 100, 5449–5461.</a:t>
            </a:r>
            <a:endParaRPr sz="2100">
              <a:solidFill>
                <a:schemeClr val="dk1"/>
              </a:solidFill>
              <a:latin typeface="Verdana"/>
              <a:ea typeface="Verdana"/>
              <a:cs typeface="Verdana"/>
              <a:sym typeface="Verdana"/>
            </a:endParaRPr>
          </a:p>
          <a:p>
            <a:pPr indent="0" lvl="0" marL="0" marR="0" rtl="0" algn="l">
              <a:lnSpc>
                <a:spcPct val="100000"/>
              </a:lnSpc>
              <a:spcBef>
                <a:spcPts val="1200"/>
              </a:spcBef>
              <a:spcAft>
                <a:spcPts val="1200"/>
              </a:spcAft>
              <a:buNone/>
            </a:pPr>
            <a:r>
              <a:t/>
            </a:r>
            <a:endParaRPr sz="2100">
              <a:solidFill>
                <a:schemeClr val="dk1"/>
              </a:solidFill>
              <a:latin typeface="Verdana"/>
              <a:ea typeface="Verdana"/>
              <a:cs typeface="Verdana"/>
              <a:sym typeface="Verdana"/>
            </a:endParaRPr>
          </a:p>
        </p:txBody>
      </p:sp>
      <p:pic>
        <p:nvPicPr>
          <p:cNvPr id="150" name="Google Shape;150;p16"/>
          <p:cNvPicPr preferRelativeResize="0"/>
          <p:nvPr/>
        </p:nvPicPr>
        <p:blipFill>
          <a:blip r:embed="rId4">
            <a:alphaModFix/>
          </a:blip>
          <a:stretch>
            <a:fillRect/>
          </a:stretch>
        </p:blipFill>
        <p:spPr>
          <a:xfrm>
            <a:off x="35485425" y="25"/>
            <a:ext cx="6397249" cy="4797900"/>
          </a:xfrm>
          <a:prstGeom prst="rect">
            <a:avLst/>
          </a:prstGeom>
          <a:noFill/>
          <a:ln>
            <a:noFill/>
          </a:ln>
        </p:spPr>
      </p:pic>
      <p:sp>
        <p:nvSpPr>
          <p:cNvPr id="151" name="Google Shape;151;p16"/>
          <p:cNvSpPr txBox="1"/>
          <p:nvPr/>
        </p:nvSpPr>
        <p:spPr>
          <a:xfrm>
            <a:off x="16376113" y="28870675"/>
            <a:ext cx="11187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Verdana"/>
                <a:ea typeface="Verdana"/>
                <a:cs typeface="Verdana"/>
                <a:sym typeface="Verdana"/>
              </a:rPr>
              <a:t>Figure 1. </a:t>
            </a:r>
            <a:r>
              <a:rPr lang="en" sz="2700">
                <a:latin typeface="Verdana"/>
                <a:ea typeface="Verdana"/>
                <a:cs typeface="Verdana"/>
                <a:sym typeface="Verdana"/>
              </a:rPr>
              <a:t>Averaged activities of 14 cellulases from previously done CMC plate assays at pH 8. Green bars indicate an </a:t>
            </a:r>
            <a:r>
              <a:rPr lang="en" sz="2700">
                <a:latin typeface="Verdana"/>
                <a:ea typeface="Verdana"/>
                <a:cs typeface="Verdana"/>
                <a:sym typeface="Verdana"/>
              </a:rPr>
              <a:t>activity</a:t>
            </a:r>
            <a:r>
              <a:rPr lang="en" sz="2700">
                <a:latin typeface="Verdana"/>
                <a:ea typeface="Verdana"/>
                <a:cs typeface="Verdana"/>
                <a:sym typeface="Verdana"/>
              </a:rPr>
              <a:t> higher than the </a:t>
            </a:r>
            <a:r>
              <a:rPr i="1" lang="en" sz="2700">
                <a:latin typeface="Verdana"/>
                <a:ea typeface="Verdana"/>
                <a:cs typeface="Verdana"/>
                <a:sym typeface="Verdana"/>
              </a:rPr>
              <a:t>A. Niger </a:t>
            </a:r>
            <a:r>
              <a:rPr lang="en" sz="2700">
                <a:latin typeface="Verdana"/>
                <a:ea typeface="Verdana"/>
                <a:cs typeface="Verdana"/>
                <a:sym typeface="Verdana"/>
              </a:rPr>
              <a:t>control. The error bars represent standard deviation. </a:t>
            </a:r>
            <a:endParaRPr sz="2700">
              <a:latin typeface="Verdana"/>
              <a:ea typeface="Verdana"/>
              <a:cs typeface="Verdana"/>
              <a:sym typeface="Verdana"/>
            </a:endParaRPr>
          </a:p>
        </p:txBody>
      </p:sp>
      <p:pic>
        <p:nvPicPr>
          <p:cNvPr id="152" name="Google Shape;152;p16"/>
          <p:cNvPicPr preferRelativeResize="0"/>
          <p:nvPr/>
        </p:nvPicPr>
        <p:blipFill>
          <a:blip r:embed="rId5">
            <a:alphaModFix/>
          </a:blip>
          <a:stretch>
            <a:fillRect/>
          </a:stretch>
        </p:blipFill>
        <p:spPr>
          <a:xfrm>
            <a:off x="16212625" y="20479975"/>
            <a:ext cx="11187599" cy="8390699"/>
          </a:xfrm>
          <a:prstGeom prst="rect">
            <a:avLst/>
          </a:prstGeom>
          <a:noFill/>
          <a:ln>
            <a:noFill/>
          </a:ln>
        </p:spPr>
      </p:pic>
      <p:pic>
        <p:nvPicPr>
          <p:cNvPr id="153" name="Google Shape;153;p16"/>
          <p:cNvPicPr preferRelativeResize="0"/>
          <p:nvPr/>
        </p:nvPicPr>
        <p:blipFill>
          <a:blip r:embed="rId6">
            <a:alphaModFix/>
          </a:blip>
          <a:stretch>
            <a:fillRect/>
          </a:stretch>
        </p:blipFill>
        <p:spPr>
          <a:xfrm rot="844799">
            <a:off x="6111850" y="3802863"/>
            <a:ext cx="40244825" cy="3015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