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y="6858000" cx="12192000"/>
  <p:notesSz cx="6858000" cy="9144000"/>
  <p:embeddedFontLst>
    <p:embeddedFont>
      <p:font typeface="Corbel"/>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2" roundtripDataSignature="AMtx7mjBJnx3uZo1SwV1d0FNJO0Wnx5Q7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Corbel-italic.fntdata"/><Relationship Id="rId20" Type="http://schemas.openxmlformats.org/officeDocument/2006/relationships/slide" Target="slides/slide16.xml"/><Relationship Id="rId42" Type="http://customschemas.google.com/relationships/presentationmetadata" Target="metadata"/><Relationship Id="rId41" Type="http://schemas.openxmlformats.org/officeDocument/2006/relationships/font" Target="fonts/Corbel-bold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Corbel-bold.fntdata"/><Relationship Id="rId16" Type="http://schemas.openxmlformats.org/officeDocument/2006/relationships/slide" Target="slides/slide12.xml"/><Relationship Id="rId38" Type="http://schemas.openxmlformats.org/officeDocument/2006/relationships/font" Target="fonts/Corbel-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 name="Google Shape;8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7ae31c4730_0_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7ae31c4730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d497c6c877_1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54" name="Google Shape;154;gd497c6c877_1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7ae31c4730_0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62" name="Google Shape;162;g7ae31c4730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7ae31c4730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70" name="Google Shape;170;g7ae31c4730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7ae31c4730_0_10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7ae31c4730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b="1" lang="en-US" sz="1300">
                <a:solidFill>
                  <a:schemeClr val="dk1"/>
                </a:solidFill>
              </a:rPr>
              <a:t>Menstrual cycle monitoring.</a:t>
            </a:r>
            <a:endParaRPr b="1" sz="1300">
              <a:solidFill>
                <a:schemeClr val="dk1"/>
              </a:solidFill>
            </a:endParaRPr>
          </a:p>
          <a:p>
            <a:pPr indent="0" lvl="0" marL="0" rtl="0" algn="l">
              <a:lnSpc>
                <a:spcPct val="115000"/>
              </a:lnSpc>
              <a:spcBef>
                <a:spcPts val="1200"/>
              </a:spcBef>
              <a:spcAft>
                <a:spcPts val="0"/>
              </a:spcAft>
              <a:buNone/>
            </a:pPr>
            <a:r>
              <a:rPr lang="en-US">
                <a:solidFill>
                  <a:schemeClr val="dk1"/>
                </a:solidFill>
              </a:rPr>
              <a:t>Subjects provided details of prior menstrual history as far back as possible and monitored basal body temperature for at least 3–4 mo before their first study day. </a:t>
            </a:r>
            <a:endParaRPr>
              <a:solidFill>
                <a:schemeClr val="dk1"/>
              </a:solidFill>
            </a:endParaRPr>
          </a:p>
          <a:p>
            <a:pPr indent="0" lvl="0" marL="0" rtl="0" algn="l">
              <a:lnSpc>
                <a:spcPct val="115000"/>
              </a:lnSpc>
              <a:spcBef>
                <a:spcPts val="1200"/>
              </a:spcBef>
              <a:spcAft>
                <a:spcPts val="0"/>
              </a:spcAft>
              <a:buNone/>
            </a:pPr>
            <a:r>
              <a:rPr lang="en-US">
                <a:solidFill>
                  <a:schemeClr val="dk1"/>
                </a:solidFill>
              </a:rPr>
              <a:t>Determination of cycle length and time of ovulation were obtained from these records. </a:t>
            </a:r>
            <a:r>
              <a:rPr i="1" lang="en-US">
                <a:solidFill>
                  <a:schemeClr val="dk1"/>
                </a:solidFill>
              </a:rPr>
              <a:t>Day 1</a:t>
            </a:r>
            <a:r>
              <a:rPr lang="en-US">
                <a:solidFill>
                  <a:schemeClr val="dk1"/>
                </a:solidFill>
              </a:rPr>
              <a:t> of the menstrual cycle was designated as the first day of menses. Ovulation was indicated by a significant and sustained rise in basal body temperature (0.3°C or more) midcycle. The last day of the menstrual cycle was the day before the next menses. </a:t>
            </a:r>
            <a:endParaRPr>
              <a:solidFill>
                <a:schemeClr val="dk1"/>
              </a:solidFill>
            </a:endParaRPr>
          </a:p>
          <a:p>
            <a:pPr indent="0" lvl="0" marL="0" rtl="0" algn="l">
              <a:lnSpc>
                <a:spcPct val="115000"/>
              </a:lnSpc>
              <a:spcBef>
                <a:spcPts val="1200"/>
              </a:spcBef>
              <a:spcAft>
                <a:spcPts val="0"/>
              </a:spcAft>
              <a:buNone/>
            </a:pPr>
            <a:r>
              <a:rPr lang="en-US">
                <a:solidFill>
                  <a:schemeClr val="dk1"/>
                </a:solidFill>
              </a:rPr>
              <a:t>Subjects also used an ovulation prediction kit (First Response Ovulation Predictors Test, Tambrands Lake Success, NY) to help identify the time of ovulation. Using a typical cycle length of 28 days, with ovulation at </a:t>
            </a:r>
            <a:r>
              <a:rPr i="1" lang="en-US">
                <a:solidFill>
                  <a:schemeClr val="dk1"/>
                </a:solidFill>
              </a:rPr>
              <a:t>day 14</a:t>
            </a:r>
            <a:r>
              <a:rPr lang="en-US">
                <a:solidFill>
                  <a:schemeClr val="dk1"/>
                </a:solidFill>
              </a:rPr>
              <a:t>, the EF studies were performed between </a:t>
            </a:r>
            <a:r>
              <a:rPr i="1" lang="en-US">
                <a:solidFill>
                  <a:schemeClr val="dk1"/>
                </a:solidFill>
              </a:rPr>
              <a:t>days 1</a:t>
            </a:r>
            <a:r>
              <a:rPr lang="en-US">
                <a:solidFill>
                  <a:schemeClr val="dk1"/>
                </a:solidFill>
              </a:rPr>
              <a:t> and </a:t>
            </a:r>
            <a:r>
              <a:rPr i="1" lang="en-US">
                <a:solidFill>
                  <a:schemeClr val="dk1"/>
                </a:solidFill>
              </a:rPr>
              <a:t>4</a:t>
            </a:r>
            <a:r>
              <a:rPr lang="en-US">
                <a:solidFill>
                  <a:schemeClr val="dk1"/>
                </a:solidFill>
              </a:rPr>
              <a:t> (low estrogen and progesterone), the MF studies were performed between </a:t>
            </a:r>
            <a:r>
              <a:rPr i="1" lang="en-US">
                <a:solidFill>
                  <a:schemeClr val="dk1"/>
                </a:solidFill>
              </a:rPr>
              <a:t>days 8</a:t>
            </a:r>
            <a:r>
              <a:rPr lang="en-US">
                <a:solidFill>
                  <a:schemeClr val="dk1"/>
                </a:solidFill>
              </a:rPr>
              <a:t> and </a:t>
            </a:r>
            <a:r>
              <a:rPr i="1" lang="en-US">
                <a:solidFill>
                  <a:schemeClr val="dk1"/>
                </a:solidFill>
              </a:rPr>
              <a:t>11</a:t>
            </a:r>
            <a:r>
              <a:rPr lang="en-US">
                <a:solidFill>
                  <a:schemeClr val="dk1"/>
                </a:solidFill>
              </a:rPr>
              <a:t> (elevated estrogen, low progesterone), and the ML studies were performed between </a:t>
            </a:r>
            <a:r>
              <a:rPr i="1" lang="en-US">
                <a:solidFill>
                  <a:schemeClr val="dk1"/>
                </a:solidFill>
              </a:rPr>
              <a:t>days 19</a:t>
            </a:r>
            <a:r>
              <a:rPr lang="en-US">
                <a:solidFill>
                  <a:schemeClr val="dk1"/>
                </a:solidFill>
              </a:rPr>
              <a:t> and </a:t>
            </a:r>
            <a:r>
              <a:rPr i="1" lang="en-US">
                <a:solidFill>
                  <a:schemeClr val="dk1"/>
                </a:solidFill>
              </a:rPr>
              <a:t>23</a:t>
            </a:r>
            <a:r>
              <a:rPr lang="en-US">
                <a:solidFill>
                  <a:schemeClr val="dk1"/>
                </a:solidFill>
              </a:rPr>
              <a:t> (high estrogen and high progesterone).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US">
                <a:solidFill>
                  <a:schemeClr val="dk1"/>
                </a:solidFill>
              </a:rPr>
              <a:t>Adjustments in the study days were made if cycle length and/or day of ovulation differed from the typical 28-day pattern. Measurements were made in the same or in consecutive cycles with at least 2 wk separating study days.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d497c6c877_1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85" name="Google Shape;185;gd497c6c877_1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7ae31c4730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93" name="Google Shape;193;g7ae31c4730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7ae31c4730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02" name="Google Shape;202;g7ae31c4730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7ae31c4730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12" name="Google Shape;212;g7ae31c4730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7ae31c4730_0_1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ae31c4730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d497c6c877_1_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27" name="Google Shape;227;gd497c6c877_1_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7ae31c4730_0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37" name="Google Shape;237;g7ae31c4730_0_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48" name="Google Shape;24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d497c6c877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55" name="Google Shape;255;gd497c6c877_1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d497c6c877_1_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62" name="Google Shape;262;gd497c6c877_1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d497c6c877_1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70" name="Google Shape;270;gd497c6c877_1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d497c6c877_1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78" name="Google Shape;278;gd497c6c877_1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d497c6c877_1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86" name="Google Shape;286;gd497c6c877_1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d497c6c877_1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295" name="Google Shape;295;gd497c6c877_1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d497c6c877_1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Determination of Circulating Hormone Levels</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Follicular and luteal phases were confirmed using plasma estradiol and progesterone concentrations from blood samples taken before exercise; estradiol levels 50 pg/ml and progesterone levels 3 ng/ml were used as verification of luteal phase (10).</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Extracellular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An enzymatic assay was used to determine plasma FFA appearance (Wako Chemical USA, Richmond, VA) (intra-assay coefficient of variability 1.2%) (2). </a:t>
            </a:r>
            <a:endParaRPr b="1" i="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Glycerol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A glycerol stable isotope tracer protocol was used to evaluate glycerol kinetics and infer whole body lipolytic rates. The experimental protocol utilized the heated hand technique (11) to measure background kinetics before administering and maintaining a a intravenous dose of glycerol. After collection, samples were immediately placed on ice and centrifuged before evaluating (7).</a:t>
            </a:r>
            <a:endParaRPr sz="1200">
              <a:solidFill>
                <a:schemeClr val="dk1"/>
              </a:solidFill>
              <a:latin typeface="Times New Roman"/>
              <a:ea typeface="Times New Roman"/>
              <a:cs typeface="Times New Roman"/>
              <a:sym typeface="Times New Roman"/>
            </a:endParaRPr>
          </a:p>
          <a:p>
            <a:pPr indent="0" lvl="0" marL="9144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Calculations --- </a:t>
            </a:r>
            <a:r>
              <a:rPr lang="en-US" sz="1200">
                <a:solidFill>
                  <a:srgbClr val="A6B727"/>
                </a:solidFill>
                <a:latin typeface="Times New Roman"/>
                <a:ea typeface="Times New Roman"/>
                <a:cs typeface="Times New Roman"/>
                <a:sym typeface="Times New Roman"/>
              </a:rPr>
              <a:t>During submaximal exercise, the rate of appearance for glycerol during submaximal exercise was calculated using the Steele equation adapted for a stable isotope tracer protocol method (7). </a:t>
            </a:r>
            <a:endParaRPr sz="1200">
              <a:solidFill>
                <a:schemeClr val="dk1"/>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SzPts val="1100"/>
              <a:buNone/>
            </a:pPr>
            <a:r>
              <a:rPr b="1" i="1" lang="en-US" sz="1200">
                <a:solidFill>
                  <a:srgbClr val="A6B727"/>
                </a:solidFill>
                <a:latin typeface="Times New Roman"/>
                <a:ea typeface="Times New Roman"/>
                <a:cs typeface="Times New Roman"/>
                <a:sym typeface="Times New Roman"/>
              </a:rPr>
              <a:t>Intracellular FFA Kinetics </a:t>
            </a:r>
            <a:endParaRPr sz="1200">
              <a:solidFill>
                <a:schemeClr val="dk1"/>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Glycerol kinetics were used to determine whole body FFA appearance by assuming a 3:1 ratio. Therefore, extracellular FFA appearance was subtracted from whole body FFA to determine intramuscular FFA appearance.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304" name="Google Shape;304;gd497c6c877_1_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rgbClr val="A6B727"/>
              </a:buClr>
              <a:buSzPts val="1200"/>
              <a:buFont typeface="Corbel"/>
              <a:buChar char="•"/>
            </a:pPr>
            <a:r>
              <a:rPr lang="en-US" sz="1200">
                <a:solidFill>
                  <a:srgbClr val="A6B727"/>
                </a:solidFill>
                <a:latin typeface="Corbel"/>
                <a:ea typeface="Corbel"/>
                <a:cs typeface="Corbel"/>
                <a:sym typeface="Corbel"/>
              </a:rPr>
              <a:t>The ability to produce energy from stored fat is crucial for endurance athletes (6).</a:t>
            </a:r>
            <a:endParaRPr sz="1200">
              <a:solidFill>
                <a:srgbClr val="A6B727"/>
              </a:solidFill>
              <a:latin typeface="Corbel"/>
              <a:ea typeface="Corbel"/>
              <a:cs typeface="Corbel"/>
              <a:sym typeface="Corbel"/>
            </a:endParaRPr>
          </a:p>
          <a:p>
            <a:pPr indent="-304800" lvl="0" marL="457200" rtl="0" algn="l">
              <a:lnSpc>
                <a:spcPct val="115000"/>
              </a:lnSpc>
              <a:spcBef>
                <a:spcPts val="0"/>
              </a:spcBef>
              <a:spcAft>
                <a:spcPts val="0"/>
              </a:spcAft>
              <a:buClr>
                <a:srgbClr val="A6B727"/>
              </a:buClr>
              <a:buSzPts val="1200"/>
              <a:buFont typeface="Corbel"/>
              <a:buChar char="•"/>
            </a:pPr>
            <a:r>
              <a:rPr lang="en-US" sz="1200">
                <a:solidFill>
                  <a:srgbClr val="A6B727"/>
                </a:solidFill>
                <a:latin typeface="Corbel"/>
                <a:ea typeface="Corbel"/>
                <a:cs typeface="Corbel"/>
                <a:sym typeface="Corbel"/>
              </a:rPr>
              <a:t> It has been hypothesized that women may be better equipped for fatty acid metabolism as a result of hormonal influence (i.e. Estrogen and Progesterone). Both hormones have been shown to enhance beta oxidation through stimulation of lipolysis and regulation of lipogenesis (1)</a:t>
            </a:r>
            <a:endParaRPr sz="1200">
              <a:solidFill>
                <a:srgbClr val="A6B727"/>
              </a:solidFill>
              <a:latin typeface="Corbel"/>
              <a:ea typeface="Corbel"/>
              <a:cs typeface="Corbel"/>
              <a:sym typeface="Corbel"/>
            </a:endParaRPr>
          </a:p>
          <a:p>
            <a:pPr indent="-304800" lvl="0" marL="457200" rtl="0" algn="l">
              <a:lnSpc>
                <a:spcPct val="115000"/>
              </a:lnSpc>
              <a:spcBef>
                <a:spcPts val="0"/>
              </a:spcBef>
              <a:spcAft>
                <a:spcPts val="0"/>
              </a:spcAft>
              <a:buClr>
                <a:srgbClr val="A6B727"/>
              </a:buClr>
              <a:buSzPts val="1200"/>
              <a:buFont typeface="Corbel"/>
              <a:buChar char="•"/>
            </a:pPr>
            <a:r>
              <a:rPr lang="en-US" sz="1200">
                <a:solidFill>
                  <a:srgbClr val="A6B727"/>
                </a:solidFill>
                <a:latin typeface="Corbel"/>
                <a:ea typeface="Corbel"/>
                <a:cs typeface="Corbel"/>
                <a:sym typeface="Corbel"/>
              </a:rPr>
              <a:t>Additionally, both estrogen and progesterone concentrations have been shown to vary at distinct phases of the menstrual cycle (i.e. early follicular, later follicular, mid luteal) (12)</a:t>
            </a:r>
            <a:endParaRPr sz="1200">
              <a:solidFill>
                <a:srgbClr val="A6B727"/>
              </a:solidFill>
              <a:latin typeface="Corbel"/>
              <a:ea typeface="Corbel"/>
              <a:cs typeface="Corbel"/>
              <a:sym typeface="Corbel"/>
            </a:endParaRPr>
          </a:p>
          <a:p>
            <a:pPr indent="-304800" lvl="0" marL="457200" rtl="0" algn="l">
              <a:lnSpc>
                <a:spcPct val="115000"/>
              </a:lnSpc>
              <a:spcBef>
                <a:spcPts val="0"/>
              </a:spcBef>
              <a:spcAft>
                <a:spcPts val="0"/>
              </a:spcAft>
              <a:buClr>
                <a:srgbClr val="A6B727"/>
              </a:buClr>
              <a:buSzPts val="1200"/>
              <a:buFont typeface="Corbel"/>
              <a:buChar char="•"/>
            </a:pPr>
            <a:r>
              <a:rPr lang="en-US" sz="1200">
                <a:solidFill>
                  <a:srgbClr val="A6B727"/>
                </a:solidFill>
                <a:latin typeface="Corbel"/>
                <a:ea typeface="Corbel"/>
                <a:cs typeface="Corbel"/>
                <a:sym typeface="Corbel"/>
              </a:rPr>
              <a:t>While basil free fatty acid appearance is unchanged between menstrual phases (4), animal research suggests that lipolytic rate during exercise might be influenced by estrogen concentrations (13) </a:t>
            </a:r>
            <a:endParaRPr sz="1200">
              <a:solidFill>
                <a:srgbClr val="A6B727"/>
              </a:solidFill>
              <a:latin typeface="Corbel"/>
              <a:ea typeface="Corbel"/>
              <a:cs typeface="Corbel"/>
              <a:sym typeface="Corbel"/>
            </a:endParaRPr>
          </a:p>
          <a:p>
            <a:pPr indent="-304800" lvl="0" marL="457200" rtl="0" algn="l">
              <a:lnSpc>
                <a:spcPct val="115000"/>
              </a:lnSpc>
              <a:spcBef>
                <a:spcPts val="0"/>
              </a:spcBef>
              <a:spcAft>
                <a:spcPts val="0"/>
              </a:spcAft>
              <a:buClr>
                <a:srgbClr val="A6B727"/>
              </a:buClr>
              <a:buSzPts val="1200"/>
              <a:buFont typeface="Corbel"/>
              <a:buChar char="•"/>
            </a:pPr>
            <a:r>
              <a:rPr lang="en-US" sz="1200">
                <a:solidFill>
                  <a:srgbClr val="A6B727"/>
                </a:solidFill>
                <a:latin typeface="Corbel"/>
                <a:ea typeface="Corbel"/>
                <a:cs typeface="Corbel"/>
                <a:sym typeface="Corbel"/>
              </a:rPr>
              <a:t>Only two phases of the menstrual cycle have been frequently studied (i.e. early follicular and mid luteal) during exercise (14); whereas late Follicular (ovulation) is the phase in which estrogen is at its highest and progesterone is at its lowest (3)</a:t>
            </a:r>
            <a:endParaRPr sz="1200"/>
          </a:p>
        </p:txBody>
      </p:sp>
      <p:sp>
        <p:nvSpPr>
          <p:cNvPr id="98" name="Google Shape;98;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A6B727"/>
              </a:buClr>
              <a:buSzPts val="1600"/>
              <a:buFont typeface="Corbel"/>
              <a:buChar char="●"/>
            </a:pPr>
            <a:r>
              <a:rPr lang="en-US" sz="1600">
                <a:solidFill>
                  <a:srgbClr val="A6B727"/>
                </a:solidFill>
                <a:latin typeface="Corbel"/>
                <a:ea typeface="Corbel"/>
                <a:cs typeface="Corbel"/>
                <a:sym typeface="Corbel"/>
              </a:rPr>
              <a:t>Table 1 adapted from (7). Levels of activity were similar in active women. Body weight between participants was not statistically different, nor was body fat %. The average VO2max data for our participants was (</a:t>
            </a:r>
            <a:r>
              <a:rPr i="1" lang="en-US" sz="1600">
                <a:solidFill>
                  <a:srgbClr val="A6B727"/>
                </a:solidFill>
                <a:latin typeface="Corbel"/>
                <a:ea typeface="Corbel"/>
                <a:cs typeface="Corbel"/>
                <a:sym typeface="Corbel"/>
              </a:rPr>
              <a:t>M </a:t>
            </a:r>
            <a:r>
              <a:rPr lang="en-US" sz="1600">
                <a:solidFill>
                  <a:srgbClr val="A6B727"/>
                </a:solidFill>
                <a:latin typeface="Corbel"/>
                <a:ea typeface="Corbel"/>
                <a:cs typeface="Corbel"/>
                <a:sym typeface="Corbel"/>
              </a:rPr>
              <a:t>= 39.9, </a:t>
            </a:r>
            <a:r>
              <a:rPr i="1" lang="en-US" sz="1600">
                <a:solidFill>
                  <a:srgbClr val="A6B727"/>
                </a:solidFill>
                <a:latin typeface="Corbel"/>
                <a:ea typeface="Corbel"/>
                <a:cs typeface="Corbel"/>
                <a:sym typeface="Corbel"/>
              </a:rPr>
              <a:t>SD</a:t>
            </a:r>
            <a:r>
              <a:rPr lang="en-US" sz="1600">
                <a:solidFill>
                  <a:srgbClr val="A6B727"/>
                </a:solidFill>
                <a:latin typeface="Corbel"/>
                <a:ea typeface="Corbel"/>
                <a:cs typeface="Corbel"/>
                <a:sym typeface="Corbel"/>
              </a:rPr>
              <a:t> = 5.8). There were no outliers and most individuals engaged in (</a:t>
            </a:r>
            <a:r>
              <a:rPr i="1" lang="en-US" sz="1600">
                <a:solidFill>
                  <a:srgbClr val="A6B727"/>
                </a:solidFill>
                <a:latin typeface="Corbel"/>
                <a:ea typeface="Corbel"/>
                <a:cs typeface="Corbel"/>
                <a:sym typeface="Corbel"/>
              </a:rPr>
              <a:t>M = </a:t>
            </a:r>
            <a:r>
              <a:rPr lang="en-US" sz="1600">
                <a:solidFill>
                  <a:srgbClr val="A6B727"/>
                </a:solidFill>
                <a:latin typeface="Corbel"/>
                <a:ea typeface="Corbel"/>
                <a:cs typeface="Corbel"/>
                <a:sym typeface="Corbel"/>
              </a:rPr>
              <a:t>2.2 hours</a:t>
            </a:r>
            <a:r>
              <a:rPr i="1" lang="en-US" sz="1600">
                <a:solidFill>
                  <a:srgbClr val="A6B727"/>
                </a:solidFill>
                <a:latin typeface="Corbel"/>
                <a:ea typeface="Corbel"/>
                <a:cs typeface="Corbel"/>
                <a:sym typeface="Corbel"/>
              </a:rPr>
              <a:t>, SD</a:t>
            </a:r>
            <a:r>
              <a:rPr lang="en-US" sz="1600">
                <a:solidFill>
                  <a:srgbClr val="A6B727"/>
                </a:solidFill>
                <a:latin typeface="Corbel"/>
                <a:ea typeface="Corbel"/>
                <a:cs typeface="Corbel"/>
                <a:sym typeface="Corbel"/>
              </a:rPr>
              <a:t>= 0.3 ) of activity per week. Average hormonal levels during EF, LF, and ML phases matched most literature values. In particular, the estrogen (E2) to progesterone ratio was adequate to distinguish between phases (12). </a:t>
            </a:r>
            <a:endParaRPr sz="1600">
              <a:solidFill>
                <a:srgbClr val="A6B727"/>
              </a:solidFill>
              <a:latin typeface="Corbel"/>
              <a:ea typeface="Corbel"/>
              <a:cs typeface="Corbel"/>
              <a:sym typeface="Corbel"/>
            </a:endParaRPr>
          </a:p>
          <a:p>
            <a:pPr indent="0" lvl="0" marL="457200" rtl="0" algn="l">
              <a:spcBef>
                <a:spcPts val="0"/>
              </a:spcBef>
              <a:spcAft>
                <a:spcPts val="0"/>
              </a:spcAft>
              <a:buNone/>
            </a:pPr>
            <a:r>
              <a:t/>
            </a:r>
            <a:endParaRPr sz="1600">
              <a:solidFill>
                <a:srgbClr val="A6B727"/>
              </a:solidFill>
              <a:latin typeface="Corbel"/>
              <a:ea typeface="Corbel"/>
              <a:cs typeface="Corbel"/>
              <a:sym typeface="Corbel"/>
            </a:endParaRPr>
          </a:p>
          <a:p>
            <a:pPr indent="0" lvl="0" marL="0" rtl="0" algn="l">
              <a:lnSpc>
                <a:spcPct val="100000"/>
              </a:lnSpc>
              <a:spcBef>
                <a:spcPts val="0"/>
              </a:spcBef>
              <a:spcAft>
                <a:spcPts val="0"/>
              </a:spcAft>
              <a:buSzPts val="1100"/>
              <a:buNone/>
            </a:pPr>
            <a:r>
              <a:rPr lang="en-US"/>
              <a:t>FFA Kinetics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Substrate concentrations during exercise were analyzed using a three way (menstrual phases) repeated measures ANOVA. Measured substrates for exercise days are shown in Fig 1. On average, concentrations before exercising for plasma FFA (M = 102, SD = 2) and intramuscular FFA (M = 100, SD = 5 respectively) were similar. Final substrate concentrations for plasma FFA were than higher than intramuscular concentrations between all groups. A bonferroni post hoc test revealed that both plasma and intramuscular FFA appearance was significantly at 30, 45, 60, 75, and 90 minutes of exercise (P &lt; 0.001). For the appearance of plasma FFA, there was a significant difference between the early follicular (EF), late follicular (LF) and mid luteal (ML) phases of the menstrual cycle at 20, 30, 45, and 60 minutes of exercise (P &lt; 0.01). The appearance of intramuscular FFA was significantly different between groups (i.e. EF, LF, and ML) at 20, 30, 45, 60, 75, and 90 minute of exercise.  </a:t>
            </a:r>
            <a:endParaRPr/>
          </a:p>
          <a:p>
            <a:pPr indent="0" lvl="0" marL="0" rtl="0" algn="l">
              <a:lnSpc>
                <a:spcPct val="100000"/>
              </a:lnSpc>
              <a:spcBef>
                <a:spcPts val="0"/>
              </a:spcBef>
              <a:spcAft>
                <a:spcPts val="0"/>
              </a:spcAft>
              <a:buSzPts val="1100"/>
              <a:buNone/>
            </a:pPr>
            <a:r>
              <a:t/>
            </a:r>
            <a:endParaRPr/>
          </a:p>
        </p:txBody>
      </p:sp>
      <p:sp>
        <p:nvSpPr>
          <p:cNvPr id="314" name="Google Shape;31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23" name="Google Shape;32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2000"/>
              <a:buFont typeface="Arial"/>
              <a:buNone/>
            </a:pPr>
            <a:r>
              <a:rPr b="1" i="1" lang="en-US" sz="1500">
                <a:solidFill>
                  <a:srgbClr val="A6B727"/>
                </a:solidFill>
                <a:latin typeface="Corbel"/>
                <a:ea typeface="Corbel"/>
                <a:cs typeface="Corbel"/>
                <a:sym typeface="Corbel"/>
              </a:rPr>
              <a:t>Subject sampling</a:t>
            </a:r>
            <a:endParaRPr b="1" i="1" sz="1500">
              <a:solidFill>
                <a:srgbClr val="A6B727"/>
              </a:solidFill>
              <a:latin typeface="Corbel"/>
              <a:ea typeface="Corbel"/>
              <a:cs typeface="Corbel"/>
              <a:sym typeface="Corbel"/>
            </a:endParaRPr>
          </a:p>
          <a:p>
            <a:pPr indent="-285750" lvl="0" marL="457200" rtl="0" algn="l">
              <a:spcBef>
                <a:spcPts val="0"/>
              </a:spcBef>
              <a:spcAft>
                <a:spcPts val="0"/>
              </a:spcAft>
              <a:buClr>
                <a:srgbClr val="A6B727"/>
              </a:buClr>
              <a:buSzPts val="900"/>
              <a:buFont typeface="Corbel"/>
              <a:buChar char="●"/>
            </a:pPr>
            <a:r>
              <a:rPr lang="en-US">
                <a:solidFill>
                  <a:srgbClr val="A6B727"/>
                </a:solidFill>
                <a:latin typeface="Corbel"/>
                <a:ea typeface="Corbel"/>
                <a:cs typeface="Corbel"/>
                <a:sym typeface="Corbel"/>
              </a:rPr>
              <a:t>Previous studies reporting smaller sample sizes (4) or animal models (14) has made it difficult to directly compare the effects of EF, LF, and ML menstrual phases on FFA release. In our current study, 20 individuals were able to complete the experimental protocol. The characteristics of our subjects were moderately fit, while their estrogen and progesterone  levels were slightly higher than those reported in similar observations (7,14). Therefore, our interpretations have some merit in being extended amongst young, healthy and eumenorrheic women.</a:t>
            </a:r>
            <a:endParaRPr sz="1700">
              <a:solidFill>
                <a:srgbClr val="A6B727"/>
              </a:solidFill>
              <a:latin typeface="Corbel"/>
              <a:ea typeface="Corbel"/>
              <a:cs typeface="Corbel"/>
              <a:sym typeface="Corbel"/>
            </a:endParaRPr>
          </a:p>
          <a:p>
            <a:pPr indent="0" lvl="0" marL="0" rtl="0" algn="l">
              <a:spcBef>
                <a:spcPts val="0"/>
              </a:spcBef>
              <a:spcAft>
                <a:spcPts val="0"/>
              </a:spcAft>
              <a:buClr>
                <a:schemeClr val="dk1"/>
              </a:buClr>
              <a:buSzPts val="1600"/>
              <a:buFont typeface="Arial"/>
              <a:buNone/>
            </a:pPr>
            <a:r>
              <a:t/>
            </a:r>
            <a:endParaRPr>
              <a:solidFill>
                <a:srgbClr val="A6B727"/>
              </a:solidFill>
              <a:latin typeface="Corbel"/>
              <a:ea typeface="Corbel"/>
              <a:cs typeface="Corbel"/>
              <a:sym typeface="Corbel"/>
            </a:endParaRPr>
          </a:p>
          <a:p>
            <a:pPr indent="0" lvl="0" marL="0" rtl="0" algn="l">
              <a:spcBef>
                <a:spcPts val="0"/>
              </a:spcBef>
              <a:spcAft>
                <a:spcPts val="0"/>
              </a:spcAft>
              <a:buClr>
                <a:schemeClr val="dk1"/>
              </a:buClr>
              <a:buSzPts val="2000"/>
              <a:buFont typeface="Arial"/>
              <a:buNone/>
            </a:pPr>
            <a:r>
              <a:rPr b="1" i="1" lang="en-US" sz="1500">
                <a:solidFill>
                  <a:srgbClr val="A6B727"/>
                </a:solidFill>
                <a:latin typeface="Corbel"/>
                <a:ea typeface="Corbel"/>
                <a:cs typeface="Corbel"/>
                <a:sym typeface="Corbel"/>
              </a:rPr>
              <a:t> Whole Body FFA appearance</a:t>
            </a:r>
            <a:endParaRPr b="1" i="1" sz="1500">
              <a:solidFill>
                <a:srgbClr val="A6B727"/>
              </a:solidFill>
              <a:latin typeface="Corbel"/>
              <a:ea typeface="Corbel"/>
              <a:cs typeface="Corbel"/>
              <a:sym typeface="Corbel"/>
            </a:endParaRPr>
          </a:p>
          <a:p>
            <a:pPr indent="-285750" lvl="0" marL="457200" rtl="0" algn="l">
              <a:spcBef>
                <a:spcPts val="0"/>
              </a:spcBef>
              <a:spcAft>
                <a:spcPts val="0"/>
              </a:spcAft>
              <a:buClr>
                <a:srgbClr val="A6B727"/>
              </a:buClr>
              <a:buSzPts val="900"/>
              <a:buFont typeface="Corbel"/>
              <a:buChar char="●"/>
            </a:pPr>
            <a:r>
              <a:rPr lang="en-US">
                <a:solidFill>
                  <a:srgbClr val="A6B727"/>
                </a:solidFill>
                <a:latin typeface="Corbel"/>
                <a:ea typeface="Corbel"/>
                <a:cs typeface="Corbel"/>
                <a:sym typeface="Corbel"/>
              </a:rPr>
              <a:t>When using an  isotope tracer to determine plasma FFA appearance, we observed that both plasma FFA rates were the highest in the late follicular phase. This might be explained by the large discrepancy estrogen and progesterone concentrations in the LF phase. Inversely, the lowest rate of plasma FFA appearance was observed  in EF phase (which contains both low estrogen and progesterone). Therefore,  we interpret that estrogen was more effective in increasing plasma lipolytic rates.</a:t>
            </a:r>
            <a:endParaRPr>
              <a:solidFill>
                <a:srgbClr val="A6B727"/>
              </a:solidFill>
              <a:latin typeface="Corbel"/>
              <a:ea typeface="Corbel"/>
              <a:cs typeface="Corbel"/>
              <a:sym typeface="Corbel"/>
            </a:endParaRPr>
          </a:p>
          <a:p>
            <a:pPr indent="0" lvl="0" marL="0" rtl="0" algn="l">
              <a:spcBef>
                <a:spcPts val="0"/>
              </a:spcBef>
              <a:spcAft>
                <a:spcPts val="0"/>
              </a:spcAft>
              <a:buClr>
                <a:schemeClr val="dk1"/>
              </a:buClr>
              <a:buSzPts val="1600"/>
              <a:buFont typeface="Arial"/>
              <a:buNone/>
            </a:pPr>
            <a:r>
              <a:t/>
            </a:r>
            <a:endParaRPr>
              <a:solidFill>
                <a:srgbClr val="A6B727"/>
              </a:solidFill>
              <a:latin typeface="Corbel"/>
              <a:ea typeface="Corbel"/>
              <a:cs typeface="Corbel"/>
              <a:sym typeface="Corbel"/>
            </a:endParaRPr>
          </a:p>
          <a:p>
            <a:pPr indent="0" lvl="0" marL="0" rtl="0" algn="l">
              <a:spcBef>
                <a:spcPts val="0"/>
              </a:spcBef>
              <a:spcAft>
                <a:spcPts val="0"/>
              </a:spcAft>
              <a:buClr>
                <a:schemeClr val="dk1"/>
              </a:buClr>
              <a:buSzPts val="2000"/>
              <a:buFont typeface="Arial"/>
              <a:buNone/>
            </a:pPr>
            <a:r>
              <a:rPr b="1" i="1" lang="en-US" sz="1500">
                <a:solidFill>
                  <a:srgbClr val="A6B727"/>
                </a:solidFill>
                <a:latin typeface="Corbel"/>
                <a:ea typeface="Corbel"/>
                <a:cs typeface="Corbel"/>
                <a:sym typeface="Corbel"/>
              </a:rPr>
              <a:t> Intramuscular FFA appearance</a:t>
            </a:r>
            <a:endParaRPr b="1" i="1" sz="1500">
              <a:solidFill>
                <a:srgbClr val="A6B727"/>
              </a:solidFill>
              <a:latin typeface="Corbel"/>
              <a:ea typeface="Corbel"/>
              <a:cs typeface="Corbel"/>
              <a:sym typeface="Corbel"/>
            </a:endParaRPr>
          </a:p>
          <a:p>
            <a:pPr indent="-298450" lvl="0" marL="457200" rtl="0" algn="l">
              <a:spcBef>
                <a:spcPts val="0"/>
              </a:spcBef>
              <a:spcAft>
                <a:spcPts val="0"/>
              </a:spcAft>
              <a:buClr>
                <a:srgbClr val="A6B727"/>
              </a:buClr>
              <a:buSzPts val="1100"/>
              <a:buFont typeface="Corbel"/>
              <a:buChar char="●"/>
            </a:pPr>
            <a:r>
              <a:rPr lang="en-US">
                <a:solidFill>
                  <a:srgbClr val="A6B727"/>
                </a:solidFill>
                <a:latin typeface="Corbel"/>
                <a:ea typeface="Corbel"/>
                <a:cs typeface="Corbel"/>
                <a:sym typeface="Corbel"/>
              </a:rPr>
              <a:t>When comparing intramuscular rates of FFA appearance, similar results were found. In particular, the  increase in FFA release between LF vs EF and ML phases of the menstrual cycle was higher in the muscle than plasma. One explanation for this might be that high estrogen stimulates AMPK (15) to deactivate Acetyl COA carboxylase, decreasing triglyceride synthesis (1). Gnomically, estrogen may upregulate the transcription factor PPAR-delta. An increase in PPAR-delta has been associated with an increase in fatty acid beta oxidation (6). In contrast to estrogen, progesterone has been associated with an increase in lipogenesis by the upregulation of mitochondrial transcription factor TFAM. (5).</a:t>
            </a:r>
            <a:endParaRPr>
              <a:solidFill>
                <a:srgbClr val="A6B727"/>
              </a:solidFill>
              <a:latin typeface="Corbel"/>
              <a:ea typeface="Corbel"/>
              <a:cs typeface="Corbel"/>
              <a:sym typeface="Corbel"/>
            </a:endParaRPr>
          </a:p>
          <a:p>
            <a:pPr indent="0" lvl="0" marL="0" rtl="0" algn="l">
              <a:spcBef>
                <a:spcPts val="0"/>
              </a:spcBef>
              <a:spcAft>
                <a:spcPts val="0"/>
              </a:spcAft>
              <a:buClr>
                <a:schemeClr val="dk1"/>
              </a:buClr>
              <a:buSzPts val="1600"/>
              <a:buFont typeface="Arial"/>
              <a:buNone/>
            </a:pPr>
            <a:r>
              <a:t/>
            </a:r>
            <a:endParaRPr>
              <a:solidFill>
                <a:srgbClr val="A6B727"/>
              </a:solidFill>
              <a:latin typeface="Corbel"/>
              <a:ea typeface="Corbel"/>
              <a:cs typeface="Corbel"/>
              <a:sym typeface="Corbel"/>
            </a:endParaRPr>
          </a:p>
          <a:p>
            <a:pPr indent="0" lvl="0" marL="0" rtl="0" algn="l">
              <a:lnSpc>
                <a:spcPct val="100000"/>
              </a:lnSpc>
              <a:spcBef>
                <a:spcPts val="0"/>
              </a:spcBef>
              <a:spcAft>
                <a:spcPts val="0"/>
              </a:spcAft>
              <a:buSzPts val="1100"/>
              <a:buNone/>
            </a:pPr>
            <a:r>
              <a:t/>
            </a:r>
            <a:endParaRPr/>
          </a:p>
        </p:txBody>
      </p:sp>
      <p:sp>
        <p:nvSpPr>
          <p:cNvPr id="363" name="Google Shape;363;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69" name="Google Shape;36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7ae31c4730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14" name="Google Shape;114;g7ae31c4730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7ae31c4730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21" name="Google Shape;121;g7ae31c4730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7ae31c4730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28" name="Google Shape;128;g7ae31c4730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Subjects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Young, healthy, habitually active (&gt; 90 min aerobic exercise/week), eumenorrheic women with 11-13 menstrual cycles per year lasting from 28-34 days. Subjects reported no menstrual irregularities within 6 months of the study and were not taking contraceptives &gt; 6 months before the study (7, 4). 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b="1" i="1" lang="en-US" sz="1200">
                <a:solidFill>
                  <a:srgbClr val="A6B727"/>
                </a:solidFill>
                <a:latin typeface="Times New Roman"/>
                <a:ea typeface="Times New Roman"/>
                <a:cs typeface="Times New Roman"/>
                <a:sym typeface="Times New Roman"/>
              </a:rPr>
              <a:t>Menstrual Cycle Determinants</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Ovulation was determined using ovulation predictor kits  (2)</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Measurements were made within the same cycle (7)</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EF (early follicular) studies were performed between days 1-4 (low estrogen and progesterone),</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LF (late follicular) studies were performed between days 11-14 (high estrogen low progesterone) </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ML (mid luteal) studies were performed between days 19-23 (high estrogen and progesterone) </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None/>
            </a:pPr>
            <a:r>
              <a:rPr b="1" i="1" lang="en-US" sz="1200">
                <a:solidFill>
                  <a:srgbClr val="A6B727"/>
                </a:solidFill>
                <a:latin typeface="Times New Roman"/>
                <a:ea typeface="Times New Roman"/>
                <a:cs typeface="Times New Roman"/>
                <a:sym typeface="Times New Roman"/>
              </a:rPr>
              <a:t>Dietary and Exercise Protocol</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lang="en-US" sz="1200">
                <a:solidFill>
                  <a:schemeClr val="dk1"/>
                </a:solidFill>
                <a:latin typeface="Times New Roman"/>
                <a:ea typeface="Times New Roman"/>
                <a:cs typeface="Times New Roman"/>
                <a:sym typeface="Times New Roman"/>
              </a:rPr>
              <a:t> </a:t>
            </a:r>
            <a:r>
              <a:rPr i="1" lang="en-US" sz="1200">
                <a:solidFill>
                  <a:srgbClr val="A6B727"/>
                </a:solidFill>
                <a:latin typeface="Times New Roman"/>
                <a:ea typeface="Times New Roman"/>
                <a:cs typeface="Times New Roman"/>
                <a:sym typeface="Times New Roman"/>
              </a:rPr>
              <a:t>Dietary protocol:</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Subject diet was controlled three days before the study date using a 25% fat, 15% protein, and 60% carbohydrate ratio (9).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In addition, subjects were instructed to refrain from exercise the day before the study (9).</a:t>
            </a:r>
            <a:endParaRPr sz="1200">
              <a:solidFill>
                <a:srgbClr val="A6B727"/>
              </a:solidFill>
              <a:latin typeface="Times New Roman"/>
              <a:ea typeface="Times New Roman"/>
              <a:cs typeface="Times New Roman"/>
              <a:sym typeface="Times New Roman"/>
            </a:endParaRPr>
          </a:p>
          <a:p>
            <a:pPr indent="0" lvl="0" marL="457200" rtl="0" algn="l">
              <a:lnSpc>
                <a:spcPct val="115000"/>
              </a:lnSpc>
              <a:spcBef>
                <a:spcPts val="1200"/>
              </a:spcBef>
              <a:spcAft>
                <a:spcPts val="0"/>
              </a:spcAft>
              <a:buNone/>
            </a:pPr>
            <a:r>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VO2 max and subsequent 60% exercise intensity was determined using an incremental treadmill test at early follicular phase (8)</a:t>
            </a:r>
            <a:endParaRPr b="1" sz="1200">
              <a:solidFill>
                <a:srgbClr val="A6B727"/>
              </a:solidFill>
              <a:latin typeface="Times New Roman"/>
              <a:ea typeface="Times New Roman"/>
              <a:cs typeface="Times New Roman"/>
              <a:sym typeface="Times New Roman"/>
            </a:endParaRPr>
          </a:p>
          <a:p>
            <a:pPr indent="-298450" lvl="1" marL="914400" rtl="0" algn="l">
              <a:lnSpc>
                <a:spcPct val="115000"/>
              </a:lnSpc>
              <a:spcBef>
                <a:spcPts val="0"/>
              </a:spcBef>
              <a:spcAft>
                <a:spcPts val="0"/>
              </a:spcAft>
              <a:buClr>
                <a:srgbClr val="A6B727"/>
              </a:buClr>
              <a:buSzPts val="1100"/>
              <a:buChar char="○"/>
            </a:pPr>
            <a:r>
              <a:rPr b="1" lang="en-US" sz="1200">
                <a:solidFill>
                  <a:srgbClr val="A6B727"/>
                </a:solidFill>
                <a:latin typeface="Times New Roman"/>
                <a:ea typeface="Times New Roman"/>
                <a:cs typeface="Times New Roman"/>
                <a:sym typeface="Times New Roman"/>
              </a:rPr>
              <a:t>The experimental exercise protocol consisted of 90 minutes running at 60% of VO2 max (7).</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1" lang="en-US" sz="1200">
                <a:solidFill>
                  <a:srgbClr val="A6B727"/>
                </a:solidFill>
                <a:latin typeface="Times New Roman"/>
                <a:ea typeface="Times New Roman"/>
                <a:cs typeface="Times New Roman"/>
                <a:sym typeface="Times New Roman"/>
              </a:rPr>
              <a:t>----------------------------</a:t>
            </a:r>
            <a:endParaRPr b="1" sz="1200">
              <a:solidFill>
                <a:srgbClr val="A6B727"/>
              </a:solidFill>
              <a:latin typeface="Times New Roman"/>
              <a:ea typeface="Times New Roman"/>
              <a:cs typeface="Times New Roman"/>
              <a:sym typeface="Times New Roman"/>
            </a:endParaRPr>
          </a:p>
          <a:p>
            <a:pPr indent="0" lvl="0" marL="5080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a:t>
            </a:r>
            <a:endParaRPr b="1" i="1"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lang="en-US" sz="1200">
                <a:solidFill>
                  <a:schemeClr val="dk1"/>
                </a:solidFill>
                <a:latin typeface="Times New Roman"/>
                <a:ea typeface="Times New Roman"/>
                <a:cs typeface="Times New Roman"/>
                <a:sym typeface="Times New Roman"/>
              </a:rPr>
              <a:t> </a:t>
            </a:r>
            <a:r>
              <a:rPr lang="en-US" sz="1200">
                <a:solidFill>
                  <a:srgbClr val="A6B727"/>
                </a:solidFill>
                <a:latin typeface="Times New Roman"/>
                <a:ea typeface="Times New Roman"/>
                <a:cs typeface="Times New Roman"/>
                <a:sym typeface="Times New Roman"/>
              </a:rPr>
              <a:t>Subjects were excluded if they were pregnant or pregnant within the past 6 months of the study (16). </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Pregnancy and Hormones.</a:t>
            </a:r>
            <a:r>
              <a:rPr lang="en-US" sz="1200">
                <a:solidFill>
                  <a:srgbClr val="A6B727"/>
                </a:solidFill>
                <a:latin typeface="Times New Roman"/>
                <a:ea typeface="Times New Roman"/>
                <a:cs typeface="Times New Roman"/>
                <a:sym typeface="Times New Roman"/>
              </a:rPr>
              <a:t>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Throughout the gestation period hormone levels are elevated and remain elevated until birth.(17)</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Denial of Pregnancy</a:t>
            </a:r>
            <a:endParaRPr b="1" i="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Common to not recognize pregnancy up to the first trimester. (19)</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1:475 women have denial of pregnancy, unaware of pregnancy.(19)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Misconception of the onset of menstruation associated with gestational bleeding which is common during pregnancy. (18)</a:t>
            </a:r>
            <a:endParaRPr sz="1200">
              <a:solidFill>
                <a:srgbClr val="A6B727"/>
              </a:solidFill>
              <a:latin typeface="Times New Roman"/>
              <a:ea typeface="Times New Roman"/>
              <a:cs typeface="Times New Roman"/>
              <a:sym typeface="Times New Roman"/>
            </a:endParaRPr>
          </a:p>
          <a:p>
            <a:pPr indent="0" lvl="0" marL="0" rtl="0" algn="l">
              <a:lnSpc>
                <a:spcPct val="115000"/>
              </a:lnSpc>
              <a:spcBef>
                <a:spcPts val="1200"/>
              </a:spcBef>
              <a:spcAft>
                <a:spcPts val="0"/>
              </a:spcAft>
              <a:buClr>
                <a:schemeClr val="dk1"/>
              </a:buClr>
              <a:buSzPts val="1100"/>
              <a:buFont typeface="Arial"/>
              <a:buNone/>
            </a:pPr>
            <a:r>
              <a:rPr b="1" i="1" lang="en-US" sz="1200">
                <a:solidFill>
                  <a:srgbClr val="A6B727"/>
                </a:solidFill>
                <a:latin typeface="Times New Roman"/>
                <a:ea typeface="Times New Roman"/>
                <a:cs typeface="Times New Roman"/>
                <a:sym typeface="Times New Roman"/>
              </a:rPr>
              <a:t>Screening for Pregnancy</a:t>
            </a:r>
            <a:r>
              <a:rPr b="1" lang="en-US" sz="1200">
                <a:solidFill>
                  <a:srgbClr val="A6B727"/>
                </a:solidFill>
                <a:latin typeface="Times New Roman"/>
                <a:ea typeface="Times New Roman"/>
                <a:cs typeface="Times New Roman"/>
                <a:sym typeface="Times New Roman"/>
              </a:rPr>
              <a:t> </a:t>
            </a:r>
            <a:endParaRPr b="1" sz="1200">
              <a:solidFill>
                <a:srgbClr val="A6B727"/>
              </a:solidFill>
              <a:latin typeface="Times New Roman"/>
              <a:ea typeface="Times New Roman"/>
              <a:cs typeface="Times New Roman"/>
              <a:sym typeface="Times New Roman"/>
            </a:endParaRPr>
          </a:p>
          <a:p>
            <a:pPr indent="-298450" lvl="0" marL="457200" rtl="0" algn="l">
              <a:lnSpc>
                <a:spcPct val="115000"/>
              </a:lnSpc>
              <a:spcBef>
                <a:spcPts val="120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Upon onset of menses, participants completed a urinary pregnancy test to verify onset of menses and not bleeding due to pregnancy (20). </a:t>
            </a:r>
            <a:endParaRPr sz="1200">
              <a:solidFill>
                <a:srgbClr val="A6B72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A6B727"/>
              </a:buClr>
              <a:buSzPts val="1100"/>
              <a:buChar char="●"/>
            </a:pPr>
            <a:r>
              <a:rPr lang="en-US" sz="1200">
                <a:solidFill>
                  <a:srgbClr val="A6B727"/>
                </a:solidFill>
                <a:latin typeface="Times New Roman"/>
                <a:ea typeface="Times New Roman"/>
                <a:cs typeface="Times New Roman"/>
                <a:sym typeface="Times New Roman"/>
              </a:rPr>
              <a:t>Women who tested positive for pregnancy were excluded from study.</a:t>
            </a:r>
            <a:endParaRPr sz="1200">
              <a:solidFill>
                <a:srgbClr val="A6B727"/>
              </a:solidFill>
              <a:latin typeface="Times New Roman"/>
              <a:ea typeface="Times New Roman"/>
              <a:cs typeface="Times New Roman"/>
              <a:sym typeface="Times New Roman"/>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t/>
            </a:r>
            <a:endParaRPr b="1" sz="1200">
              <a:solidFill>
                <a:srgbClr val="A6B727"/>
              </a:solidFill>
              <a:latin typeface="Times New Roman"/>
              <a:ea typeface="Times New Roman"/>
              <a:cs typeface="Times New Roman"/>
              <a:sym typeface="Times New Roman"/>
            </a:endParaRPr>
          </a:p>
          <a:p>
            <a:pPr indent="0" lvl="0" marL="0" rtl="0" algn="l">
              <a:lnSpc>
                <a:spcPct val="100000"/>
              </a:lnSpc>
              <a:spcBef>
                <a:spcPts val="1200"/>
              </a:spcBef>
              <a:spcAft>
                <a:spcPts val="0"/>
              </a:spcAft>
              <a:buSzPts val="1100"/>
              <a:buNone/>
            </a:pPr>
            <a:r>
              <a:t/>
            </a:r>
            <a:endParaRPr/>
          </a:p>
        </p:txBody>
      </p:sp>
      <p:sp>
        <p:nvSpPr>
          <p:cNvPr id="135" name="Google Shape;13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7ae31c4730_0_8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7ae31c4730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13"/>
          <p:cNvSpPr/>
          <p:nvPr/>
        </p:nvSpPr>
        <p:spPr>
          <a:xfrm>
            <a:off x="231140" y="243840"/>
            <a:ext cx="11724640" cy="6377939"/>
          </a:xfrm>
          <a:prstGeom prst="rect">
            <a:avLst/>
          </a:prstGeom>
          <a:solidFill>
            <a:schemeClr val="accent1"/>
          </a:solidFill>
          <a:ln cap="flat" cmpd="sng" w="127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13"/>
          <p:cNvSpPr txBox="1"/>
          <p:nvPr>
            <p:ph type="ctrTitle"/>
          </p:nvPr>
        </p:nvSpPr>
        <p:spPr>
          <a:xfrm>
            <a:off x="1109980" y="882376"/>
            <a:ext cx="9966960" cy="2926080"/>
          </a:xfrm>
          <a:prstGeom prst="rect">
            <a:avLst/>
          </a:prstGeom>
          <a:noFill/>
          <a:ln>
            <a:noFill/>
          </a:ln>
        </p:spPr>
        <p:txBody>
          <a:bodyPr anchorCtr="0" anchor="b" bIns="45700" lIns="91425" spcFirstLastPara="1" rIns="91425" wrap="square" tIns="45700">
            <a:noAutofit/>
          </a:bodyPr>
          <a:lstStyle>
            <a:lvl1pPr lvl="0" algn="ctr">
              <a:lnSpc>
                <a:spcPct val="85000"/>
              </a:lnSpc>
              <a:spcBef>
                <a:spcPts val="0"/>
              </a:spcBef>
              <a:spcAft>
                <a:spcPts val="0"/>
              </a:spcAft>
              <a:buClr>
                <a:srgbClr val="FFFFFF"/>
              </a:buClr>
              <a:buSzPts val="7200"/>
              <a:buFont typeface="Corbel"/>
              <a:buNone/>
              <a:defRPr b="1" sz="7200" cap="none">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3"/>
          <p:cNvSpPr txBox="1"/>
          <p:nvPr>
            <p:ph idx="1" type="subTitle"/>
          </p:nvPr>
        </p:nvSpPr>
        <p:spPr>
          <a:xfrm>
            <a:off x="1709530" y="3869634"/>
            <a:ext cx="8767860" cy="1388165"/>
          </a:xfrm>
          <a:prstGeom prst="rect">
            <a:avLst/>
          </a:prstGeom>
          <a:noFill/>
          <a:ln>
            <a:noFill/>
          </a:ln>
        </p:spPr>
        <p:txBody>
          <a:bodyPr anchorCtr="0" anchor="t" bIns="45700" lIns="91425" spcFirstLastPara="1" rIns="91425" wrap="square" tIns="45700">
            <a:noAutofit/>
          </a:bodyPr>
          <a:lstStyle>
            <a:lvl1pPr lvl="0" algn="ctr">
              <a:lnSpc>
                <a:spcPct val="90000"/>
              </a:lnSpc>
              <a:spcBef>
                <a:spcPts val="1400"/>
              </a:spcBef>
              <a:spcAft>
                <a:spcPts val="0"/>
              </a:spcAft>
              <a:buSzPts val="1760"/>
              <a:buNone/>
              <a:defRPr sz="2200">
                <a:solidFill>
                  <a:srgbClr val="FFFFFF"/>
                </a:solidFill>
              </a:defRPr>
            </a:lvl1pPr>
            <a:lvl2pPr lvl="1" algn="ctr">
              <a:lnSpc>
                <a:spcPct val="90000"/>
              </a:lnSpc>
              <a:spcBef>
                <a:spcPts val="200"/>
              </a:spcBef>
              <a:spcAft>
                <a:spcPts val="0"/>
              </a:spcAft>
              <a:buSzPts val="1760"/>
              <a:buNone/>
              <a:defRPr sz="2200"/>
            </a:lvl2pPr>
            <a:lvl3pPr lvl="2" algn="ctr">
              <a:lnSpc>
                <a:spcPct val="90000"/>
              </a:lnSpc>
              <a:spcBef>
                <a:spcPts val="400"/>
              </a:spcBef>
              <a:spcAft>
                <a:spcPts val="0"/>
              </a:spcAft>
              <a:buSzPts val="1760"/>
              <a:buNone/>
              <a:defRPr sz="2200"/>
            </a:lvl3pPr>
            <a:lvl4pPr lvl="3" algn="ctr">
              <a:lnSpc>
                <a:spcPct val="90000"/>
              </a:lnSpc>
              <a:spcBef>
                <a:spcPts val="400"/>
              </a:spcBef>
              <a:spcAft>
                <a:spcPts val="0"/>
              </a:spcAft>
              <a:buSzPts val="1600"/>
              <a:buNone/>
              <a:defRPr sz="2000"/>
            </a:lvl4pPr>
            <a:lvl5pPr lvl="4" algn="ctr">
              <a:lnSpc>
                <a:spcPct val="90000"/>
              </a:lnSpc>
              <a:spcBef>
                <a:spcPts val="400"/>
              </a:spcBef>
              <a:spcAft>
                <a:spcPts val="0"/>
              </a:spcAft>
              <a:buSzPts val="1600"/>
              <a:buNone/>
              <a:defRPr sz="2000"/>
            </a:lvl5pPr>
            <a:lvl6pPr lvl="5" algn="ctr">
              <a:lnSpc>
                <a:spcPct val="90000"/>
              </a:lnSpc>
              <a:spcBef>
                <a:spcPts val="400"/>
              </a:spcBef>
              <a:spcAft>
                <a:spcPts val="0"/>
              </a:spcAft>
              <a:buSzPts val="1600"/>
              <a:buNone/>
              <a:defRPr sz="2000"/>
            </a:lvl6pPr>
            <a:lvl7pPr lvl="6" algn="ctr">
              <a:lnSpc>
                <a:spcPct val="90000"/>
              </a:lnSpc>
              <a:spcBef>
                <a:spcPts val="400"/>
              </a:spcBef>
              <a:spcAft>
                <a:spcPts val="0"/>
              </a:spcAft>
              <a:buSzPts val="1600"/>
              <a:buNone/>
              <a:defRPr sz="2000"/>
            </a:lvl7pPr>
            <a:lvl8pPr lvl="7" algn="ctr">
              <a:lnSpc>
                <a:spcPct val="90000"/>
              </a:lnSpc>
              <a:spcBef>
                <a:spcPts val="400"/>
              </a:spcBef>
              <a:spcAft>
                <a:spcPts val="0"/>
              </a:spcAft>
              <a:buSzPts val="1600"/>
              <a:buNone/>
              <a:defRPr sz="2000"/>
            </a:lvl8pPr>
            <a:lvl9pPr lvl="8" algn="ctr">
              <a:lnSpc>
                <a:spcPct val="90000"/>
              </a:lnSpc>
              <a:spcBef>
                <a:spcPts val="400"/>
              </a:spcBef>
              <a:spcAft>
                <a:spcPts val="400"/>
              </a:spcAft>
              <a:buSzPts val="1600"/>
              <a:buNone/>
              <a:defRPr sz="2000"/>
            </a:lvl9pPr>
          </a:lstStyle>
          <a:p/>
        </p:txBody>
      </p:sp>
      <p:sp>
        <p:nvSpPr>
          <p:cNvPr id="16" name="Google Shape;16;p13"/>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3"/>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13"/>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cxnSp>
        <p:nvCxnSpPr>
          <p:cNvPr id="19" name="Google Shape;19;p13"/>
          <p:cNvCxnSpPr/>
          <p:nvPr/>
        </p:nvCxnSpPr>
        <p:spPr>
          <a:xfrm>
            <a:off x="1978660" y="3733800"/>
            <a:ext cx="8229601" cy="0"/>
          </a:xfrm>
          <a:prstGeom prst="straightConnector1">
            <a:avLst/>
          </a:prstGeom>
          <a:noFill/>
          <a:ln cap="flat" cmpd="sng" w="10000">
            <a:solidFill>
              <a:srgbClr val="FFFFFF"/>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2"/>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2"/>
          <p:cNvSpPr txBox="1"/>
          <p:nvPr>
            <p:ph idx="1" type="body"/>
          </p:nvPr>
        </p:nvSpPr>
        <p:spPr>
          <a:xfrm rot="5400000">
            <a:off x="4060136" y="-859735"/>
            <a:ext cx="4038600" cy="9872871"/>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75" name="Google Shape;75;p22"/>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2"/>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3"/>
          <p:cNvSpPr txBox="1"/>
          <p:nvPr>
            <p:ph type="title"/>
          </p:nvPr>
        </p:nvSpPr>
        <p:spPr>
          <a:xfrm rot="5400000">
            <a:off x="7181850" y="2305050"/>
            <a:ext cx="5410200" cy="23241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3"/>
          <p:cNvSpPr txBox="1"/>
          <p:nvPr>
            <p:ph idx="1" type="body"/>
          </p:nvPr>
        </p:nvSpPr>
        <p:spPr>
          <a:xfrm rot="5400000">
            <a:off x="2152650" y="-247650"/>
            <a:ext cx="5410200" cy="7429500"/>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81" name="Google Shape;81;p23"/>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3"/>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23"/>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0" name="Shape 20"/>
        <p:cNvGrpSpPr/>
        <p:nvPr/>
      </p:nvGrpSpPr>
      <p:grpSpPr>
        <a:xfrm>
          <a:off x="0" y="0"/>
          <a:ext cx="0" cy="0"/>
          <a:chOff x="0" y="0"/>
          <a:chExt cx="0" cy="0"/>
        </a:xfrm>
      </p:grpSpPr>
      <p:sp>
        <p:nvSpPr>
          <p:cNvPr id="21" name="Google Shape;21;p14"/>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4"/>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23" name="Google Shape;23;p14"/>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4"/>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4"/>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p15"/>
          <p:cNvSpPr txBox="1"/>
          <p:nvPr>
            <p:ph type="title"/>
          </p:nvPr>
        </p:nvSpPr>
        <p:spPr>
          <a:xfrm>
            <a:off x="1106424" y="1173575"/>
            <a:ext cx="9966960" cy="2926080"/>
          </a:xfrm>
          <a:prstGeom prst="rect">
            <a:avLst/>
          </a:prstGeom>
          <a:noFill/>
          <a:ln>
            <a:noFill/>
          </a:ln>
        </p:spPr>
        <p:txBody>
          <a:bodyPr anchorCtr="0" anchor="b" bIns="45700" lIns="91425" spcFirstLastPara="1" rIns="91425" wrap="square" tIns="45700">
            <a:noAutofit/>
          </a:bodyPr>
          <a:lstStyle>
            <a:lvl1pPr lvl="0" algn="ctr">
              <a:lnSpc>
                <a:spcPct val="85000"/>
              </a:lnSpc>
              <a:spcBef>
                <a:spcPts val="0"/>
              </a:spcBef>
              <a:spcAft>
                <a:spcPts val="0"/>
              </a:spcAft>
              <a:buClr>
                <a:schemeClr val="accent1"/>
              </a:buClr>
              <a:buSzPts val="7200"/>
              <a:buFont typeface="Corbel"/>
              <a:buNone/>
              <a:defRPr b="0" sz="7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5"/>
          <p:cNvSpPr txBox="1"/>
          <p:nvPr>
            <p:ph idx="1" type="body"/>
          </p:nvPr>
        </p:nvSpPr>
        <p:spPr>
          <a:xfrm>
            <a:off x="1709928" y="4154520"/>
            <a:ext cx="8769096" cy="1363806"/>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400"/>
              </a:spcBef>
              <a:spcAft>
                <a:spcPts val="0"/>
              </a:spcAft>
              <a:buSzPts val="1760"/>
              <a:buNone/>
              <a:defRPr sz="2200">
                <a:solidFill>
                  <a:schemeClr val="accent1"/>
                </a:solidFill>
              </a:defRPr>
            </a:lvl1pPr>
            <a:lvl2pPr indent="-228600" lvl="1" marL="914400" algn="l">
              <a:lnSpc>
                <a:spcPct val="90000"/>
              </a:lnSpc>
              <a:spcBef>
                <a:spcPts val="200"/>
              </a:spcBef>
              <a:spcAft>
                <a:spcPts val="0"/>
              </a:spcAft>
              <a:buSzPts val="1440"/>
              <a:buNone/>
              <a:defRPr sz="1800">
                <a:solidFill>
                  <a:srgbClr val="888888"/>
                </a:solidFill>
              </a:defRPr>
            </a:lvl2pPr>
            <a:lvl3pPr indent="-228600" lvl="2" marL="1371600" algn="l">
              <a:lnSpc>
                <a:spcPct val="90000"/>
              </a:lnSpc>
              <a:spcBef>
                <a:spcPts val="400"/>
              </a:spcBef>
              <a:spcAft>
                <a:spcPts val="0"/>
              </a:spcAft>
              <a:buSzPts val="1280"/>
              <a:buNone/>
              <a:defRPr sz="1600">
                <a:solidFill>
                  <a:srgbClr val="888888"/>
                </a:solidFill>
              </a:defRPr>
            </a:lvl3pPr>
            <a:lvl4pPr indent="-228600" lvl="3" marL="1828800" algn="l">
              <a:lnSpc>
                <a:spcPct val="90000"/>
              </a:lnSpc>
              <a:spcBef>
                <a:spcPts val="400"/>
              </a:spcBef>
              <a:spcAft>
                <a:spcPts val="0"/>
              </a:spcAft>
              <a:buSzPts val="1120"/>
              <a:buNone/>
              <a:defRPr sz="1400">
                <a:solidFill>
                  <a:srgbClr val="888888"/>
                </a:solidFill>
              </a:defRPr>
            </a:lvl4pPr>
            <a:lvl5pPr indent="-228600" lvl="4" marL="2286000" algn="l">
              <a:lnSpc>
                <a:spcPct val="90000"/>
              </a:lnSpc>
              <a:spcBef>
                <a:spcPts val="400"/>
              </a:spcBef>
              <a:spcAft>
                <a:spcPts val="0"/>
              </a:spcAft>
              <a:buSzPts val="1120"/>
              <a:buNone/>
              <a:defRPr sz="1400">
                <a:solidFill>
                  <a:srgbClr val="888888"/>
                </a:solidFill>
              </a:defRPr>
            </a:lvl5pPr>
            <a:lvl6pPr indent="-228600" lvl="5" marL="2743200" algn="l">
              <a:lnSpc>
                <a:spcPct val="90000"/>
              </a:lnSpc>
              <a:spcBef>
                <a:spcPts val="400"/>
              </a:spcBef>
              <a:spcAft>
                <a:spcPts val="0"/>
              </a:spcAft>
              <a:buSzPts val="1120"/>
              <a:buNone/>
              <a:defRPr sz="1400">
                <a:solidFill>
                  <a:srgbClr val="888888"/>
                </a:solidFill>
              </a:defRPr>
            </a:lvl6pPr>
            <a:lvl7pPr indent="-228600" lvl="6" marL="3200400" algn="l">
              <a:lnSpc>
                <a:spcPct val="90000"/>
              </a:lnSpc>
              <a:spcBef>
                <a:spcPts val="400"/>
              </a:spcBef>
              <a:spcAft>
                <a:spcPts val="0"/>
              </a:spcAft>
              <a:buSzPts val="1120"/>
              <a:buNone/>
              <a:defRPr sz="1400">
                <a:solidFill>
                  <a:srgbClr val="888888"/>
                </a:solidFill>
              </a:defRPr>
            </a:lvl7pPr>
            <a:lvl8pPr indent="-228600" lvl="7" marL="3657600" algn="l">
              <a:lnSpc>
                <a:spcPct val="90000"/>
              </a:lnSpc>
              <a:spcBef>
                <a:spcPts val="400"/>
              </a:spcBef>
              <a:spcAft>
                <a:spcPts val="0"/>
              </a:spcAft>
              <a:buSzPts val="1120"/>
              <a:buNone/>
              <a:defRPr sz="1400">
                <a:solidFill>
                  <a:srgbClr val="888888"/>
                </a:solidFill>
              </a:defRPr>
            </a:lvl8pPr>
            <a:lvl9pPr indent="-228600" lvl="8" marL="4114800" algn="l">
              <a:lnSpc>
                <a:spcPct val="90000"/>
              </a:lnSpc>
              <a:spcBef>
                <a:spcPts val="400"/>
              </a:spcBef>
              <a:spcAft>
                <a:spcPts val="400"/>
              </a:spcAft>
              <a:buSzPts val="1120"/>
              <a:buNone/>
              <a:defRPr sz="1400">
                <a:solidFill>
                  <a:srgbClr val="888888"/>
                </a:solidFill>
              </a:defRPr>
            </a:lvl9pPr>
          </a:lstStyle>
          <a:p/>
        </p:txBody>
      </p:sp>
      <p:sp>
        <p:nvSpPr>
          <p:cNvPr id="29" name="Google Shape;29;p15"/>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5"/>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5"/>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cxnSp>
        <p:nvCxnSpPr>
          <p:cNvPr id="32" name="Google Shape;32;p15"/>
          <p:cNvCxnSpPr/>
          <p:nvPr/>
        </p:nvCxnSpPr>
        <p:spPr>
          <a:xfrm>
            <a:off x="1981200" y="4020408"/>
            <a:ext cx="8229601" cy="0"/>
          </a:xfrm>
          <a:prstGeom prst="straightConnector1">
            <a:avLst/>
          </a:prstGeom>
          <a:noFill/>
          <a:ln cap="flat" cmpd="sng" w="10000">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6"/>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6"/>
          <p:cNvSpPr txBox="1"/>
          <p:nvPr>
            <p:ph idx="1" type="body"/>
          </p:nvPr>
        </p:nvSpPr>
        <p:spPr>
          <a:xfrm>
            <a:off x="1143000" y="2057399"/>
            <a:ext cx="4754880" cy="402336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36" name="Google Shape;36;p16"/>
          <p:cNvSpPr txBox="1"/>
          <p:nvPr>
            <p:ph idx="2" type="body"/>
          </p:nvPr>
        </p:nvSpPr>
        <p:spPr>
          <a:xfrm>
            <a:off x="6267612" y="2057400"/>
            <a:ext cx="4754880" cy="402336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37" name="Google Shape;37;p16"/>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6"/>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6"/>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7"/>
          <p:cNvSpPr txBox="1"/>
          <p:nvPr>
            <p:ph idx="1" type="body"/>
          </p:nvPr>
        </p:nvSpPr>
        <p:spPr>
          <a:xfrm>
            <a:off x="1143000" y="2001511"/>
            <a:ext cx="4754880" cy="777240"/>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43" name="Google Shape;43;p17"/>
          <p:cNvSpPr txBox="1"/>
          <p:nvPr>
            <p:ph idx="2" type="body"/>
          </p:nvPr>
        </p:nvSpPr>
        <p:spPr>
          <a:xfrm>
            <a:off x="1143000" y="2721483"/>
            <a:ext cx="4754880" cy="338328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4" name="Google Shape;44;p17"/>
          <p:cNvSpPr txBox="1"/>
          <p:nvPr>
            <p:ph idx="3" type="body"/>
          </p:nvPr>
        </p:nvSpPr>
        <p:spPr>
          <a:xfrm>
            <a:off x="6269173" y="1999032"/>
            <a:ext cx="4754880" cy="777240"/>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45" name="Google Shape;45;p17"/>
          <p:cNvSpPr txBox="1"/>
          <p:nvPr>
            <p:ph idx="4" type="body"/>
          </p:nvPr>
        </p:nvSpPr>
        <p:spPr>
          <a:xfrm>
            <a:off x="6269173" y="2719322"/>
            <a:ext cx="4754880" cy="3383280"/>
          </a:xfrm>
          <a:prstGeom prst="rect">
            <a:avLst/>
          </a:prstGeom>
          <a:noFill/>
          <a:ln>
            <a:noFill/>
          </a:ln>
        </p:spPr>
        <p:txBody>
          <a:bodyPr anchorCtr="0" anchor="t" bIns="45700" lIns="91425" spcFirstLastPara="1" rIns="91425" wrap="square" tIns="45700">
            <a:no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6" name="Google Shape;46;p17"/>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7"/>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7"/>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8"/>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8"/>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19"/>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9"/>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9"/>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0"/>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1"/>
              </a:buClr>
              <a:buSzPts val="4000"/>
              <a:buFont typeface="Corbel"/>
              <a:buNone/>
              <a:defRPr b="0"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0"/>
          <p:cNvSpPr txBox="1"/>
          <p:nvPr>
            <p:ph idx="1" type="body"/>
          </p:nvPr>
        </p:nvSpPr>
        <p:spPr>
          <a:xfrm>
            <a:off x="5852159" y="1097280"/>
            <a:ext cx="5212080" cy="4663440"/>
          </a:xfrm>
          <a:prstGeom prst="rect">
            <a:avLst/>
          </a:prstGeom>
          <a:noFill/>
          <a:ln>
            <a:noFill/>
          </a:ln>
        </p:spPr>
        <p:txBody>
          <a:bodyPr anchorCtr="0" anchor="t" bIns="45700" lIns="91425" spcFirstLastPara="1" rIns="91425" wrap="square" tIns="45700">
            <a:noAutofit/>
          </a:bodyPr>
          <a:lstStyle>
            <a:lvl1pPr indent="-391160" lvl="0" marL="457200" algn="l">
              <a:lnSpc>
                <a:spcPct val="90000"/>
              </a:lnSpc>
              <a:spcBef>
                <a:spcPts val="1400"/>
              </a:spcBef>
              <a:spcAft>
                <a:spcPts val="0"/>
              </a:spcAft>
              <a:buSzPts val="2560"/>
              <a:buChar char="•"/>
              <a:defRPr sz="3200"/>
            </a:lvl1pPr>
            <a:lvl2pPr indent="-370840" lvl="1" marL="914400" algn="l">
              <a:lnSpc>
                <a:spcPct val="90000"/>
              </a:lnSpc>
              <a:spcBef>
                <a:spcPts val="200"/>
              </a:spcBef>
              <a:spcAft>
                <a:spcPts val="0"/>
              </a:spcAft>
              <a:buSzPts val="2240"/>
              <a:buChar char="•"/>
              <a:defRPr sz="2800"/>
            </a:lvl2pPr>
            <a:lvl3pPr indent="-350519" lvl="2" marL="1371600" algn="l">
              <a:lnSpc>
                <a:spcPct val="90000"/>
              </a:lnSpc>
              <a:spcBef>
                <a:spcPts val="400"/>
              </a:spcBef>
              <a:spcAft>
                <a:spcPts val="0"/>
              </a:spcAft>
              <a:buSzPts val="1920"/>
              <a:buChar char="•"/>
              <a:defRPr sz="2400"/>
            </a:lvl3pPr>
            <a:lvl4pPr indent="-330200" lvl="3" marL="1828800" algn="l">
              <a:lnSpc>
                <a:spcPct val="90000"/>
              </a:lnSpc>
              <a:spcBef>
                <a:spcPts val="400"/>
              </a:spcBef>
              <a:spcAft>
                <a:spcPts val="0"/>
              </a:spcAft>
              <a:buSzPts val="1600"/>
              <a:buChar char="•"/>
              <a:defRPr sz="2000"/>
            </a:lvl4pPr>
            <a:lvl5pPr indent="-330200" lvl="4" marL="2286000" algn="l">
              <a:lnSpc>
                <a:spcPct val="90000"/>
              </a:lnSpc>
              <a:spcBef>
                <a:spcPts val="400"/>
              </a:spcBef>
              <a:spcAft>
                <a:spcPts val="0"/>
              </a:spcAft>
              <a:buSzPts val="1600"/>
              <a:buChar char="•"/>
              <a:defRPr sz="2000"/>
            </a:lvl5pPr>
            <a:lvl6pPr indent="-330200" lvl="5" marL="2743200" algn="l">
              <a:lnSpc>
                <a:spcPct val="90000"/>
              </a:lnSpc>
              <a:spcBef>
                <a:spcPts val="400"/>
              </a:spcBef>
              <a:spcAft>
                <a:spcPts val="0"/>
              </a:spcAft>
              <a:buSzPts val="1600"/>
              <a:buChar char="•"/>
              <a:defRPr sz="2000"/>
            </a:lvl6pPr>
            <a:lvl7pPr indent="-330200" lvl="6" marL="3200400" algn="l">
              <a:lnSpc>
                <a:spcPct val="90000"/>
              </a:lnSpc>
              <a:spcBef>
                <a:spcPts val="400"/>
              </a:spcBef>
              <a:spcAft>
                <a:spcPts val="0"/>
              </a:spcAft>
              <a:buSzPts val="1600"/>
              <a:buChar char="•"/>
              <a:defRPr sz="2000"/>
            </a:lvl7pPr>
            <a:lvl8pPr indent="-330200" lvl="7" marL="3657600" algn="l">
              <a:lnSpc>
                <a:spcPct val="90000"/>
              </a:lnSpc>
              <a:spcBef>
                <a:spcPts val="400"/>
              </a:spcBef>
              <a:spcAft>
                <a:spcPts val="0"/>
              </a:spcAft>
              <a:buSzPts val="1600"/>
              <a:buChar char="•"/>
              <a:defRPr sz="2000"/>
            </a:lvl8pPr>
            <a:lvl9pPr indent="-330200" lvl="8" marL="4114800" algn="l">
              <a:lnSpc>
                <a:spcPct val="90000"/>
              </a:lnSpc>
              <a:spcBef>
                <a:spcPts val="400"/>
              </a:spcBef>
              <a:spcAft>
                <a:spcPts val="400"/>
              </a:spcAft>
              <a:buSzPts val="1600"/>
              <a:buChar char="•"/>
              <a:defRPr sz="2000"/>
            </a:lvl9pPr>
          </a:lstStyle>
          <a:p/>
        </p:txBody>
      </p:sp>
      <p:sp>
        <p:nvSpPr>
          <p:cNvPr id="61" name="Google Shape;61;p20"/>
          <p:cNvSpPr txBox="1"/>
          <p:nvPr>
            <p:ph idx="2" type="body"/>
          </p:nvPr>
        </p:nvSpPr>
        <p:spPr>
          <a:xfrm>
            <a:off x="1143000" y="2834640"/>
            <a:ext cx="3931920" cy="301752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2" name="Google Shape;62;p20"/>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0"/>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0"/>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1"/>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1"/>
              </a:buClr>
              <a:buSzPts val="4000"/>
              <a:buFont typeface="Corbel"/>
              <a:buNone/>
              <a:defRPr b="0"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1"/>
          <p:cNvSpPr/>
          <p:nvPr>
            <p:ph idx="2" type="pic"/>
          </p:nvPr>
        </p:nvSpPr>
        <p:spPr>
          <a:xfrm>
            <a:off x="5413248" y="1069847"/>
            <a:ext cx="6099048" cy="4800600"/>
          </a:xfrm>
          <a:prstGeom prst="rect">
            <a:avLst/>
          </a:prstGeom>
          <a:noFill/>
          <a:ln>
            <a:noFill/>
          </a:ln>
        </p:spPr>
        <p:txBody>
          <a:bodyPr anchorCtr="0" anchor="t" bIns="45700" lIns="274300" spcFirstLastPara="1" rIns="91425" wrap="square" tIns="182875">
            <a:noAutofit/>
          </a:bodyPr>
          <a:lstStyle>
            <a:lvl1pPr lvl="0" marR="0" rtl="0" algn="l">
              <a:lnSpc>
                <a:spcPct val="90000"/>
              </a:lnSpc>
              <a:spcBef>
                <a:spcPts val="1400"/>
              </a:spcBef>
              <a:spcAft>
                <a:spcPts val="0"/>
              </a:spcAft>
              <a:buClr>
                <a:schemeClr val="accent1"/>
              </a:buClr>
              <a:buSzPts val="2240"/>
              <a:buFont typeface="Corbel"/>
              <a:buNone/>
              <a:defRPr b="0" i="0" sz="2800" u="none" cap="none" strike="noStrike">
                <a:solidFill>
                  <a:schemeClr val="accent1"/>
                </a:solidFill>
                <a:latin typeface="Corbel"/>
                <a:ea typeface="Corbel"/>
                <a:cs typeface="Corbel"/>
                <a:sym typeface="Corbel"/>
              </a:defRPr>
            </a:lvl1pPr>
            <a:lvl2pPr lvl="1" marR="0" rtl="0" algn="l">
              <a:lnSpc>
                <a:spcPct val="90000"/>
              </a:lnSpc>
              <a:spcBef>
                <a:spcPts val="200"/>
              </a:spcBef>
              <a:spcAft>
                <a:spcPts val="0"/>
              </a:spcAft>
              <a:buClr>
                <a:schemeClr val="accent1"/>
              </a:buClr>
              <a:buSzPts val="2240"/>
              <a:buFont typeface="Corbel"/>
              <a:buNone/>
              <a:defRPr b="0" i="0" sz="2800" u="none" cap="none" strike="noStrike">
                <a:solidFill>
                  <a:schemeClr val="accent1"/>
                </a:solidFill>
                <a:latin typeface="Corbel"/>
                <a:ea typeface="Corbel"/>
                <a:cs typeface="Corbel"/>
                <a:sym typeface="Corbel"/>
              </a:defRPr>
            </a:lvl2pPr>
            <a:lvl3pPr lvl="2" marR="0" rtl="0" algn="l">
              <a:lnSpc>
                <a:spcPct val="90000"/>
              </a:lnSpc>
              <a:spcBef>
                <a:spcPts val="400"/>
              </a:spcBef>
              <a:spcAft>
                <a:spcPts val="0"/>
              </a:spcAft>
              <a:buClr>
                <a:schemeClr val="accent1"/>
              </a:buClr>
              <a:buSzPts val="1920"/>
              <a:buFont typeface="Corbel"/>
              <a:buNone/>
              <a:defRPr b="0" i="0" sz="2400" u="none" cap="none" strike="noStrike">
                <a:solidFill>
                  <a:schemeClr val="accent1"/>
                </a:solidFill>
                <a:latin typeface="Corbel"/>
                <a:ea typeface="Corbel"/>
                <a:cs typeface="Corbel"/>
                <a:sym typeface="Corbel"/>
              </a:defRPr>
            </a:lvl3pPr>
            <a:lvl4pPr lvl="3"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4pPr>
            <a:lvl5pPr lvl="4"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5pPr>
            <a:lvl6pPr lvl="5"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6pPr>
            <a:lvl7pPr lvl="6"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7pPr>
            <a:lvl8pPr lvl="7" marR="0" rtl="0" algn="l">
              <a:lnSpc>
                <a:spcPct val="90000"/>
              </a:lnSpc>
              <a:spcBef>
                <a:spcPts val="400"/>
              </a:spcBef>
              <a:spcAft>
                <a:spcPts val="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8pPr>
            <a:lvl9pPr lvl="8" marR="0" rtl="0" algn="l">
              <a:lnSpc>
                <a:spcPct val="90000"/>
              </a:lnSpc>
              <a:spcBef>
                <a:spcPts val="400"/>
              </a:spcBef>
              <a:spcAft>
                <a:spcPts val="400"/>
              </a:spcAft>
              <a:buClr>
                <a:schemeClr val="accent1"/>
              </a:buClr>
              <a:buSzPts val="1600"/>
              <a:buFont typeface="Corbel"/>
              <a:buNone/>
              <a:defRPr b="0" i="0" sz="2000" u="none" cap="none" strike="noStrike">
                <a:solidFill>
                  <a:schemeClr val="accent1"/>
                </a:solidFill>
                <a:latin typeface="Corbel"/>
                <a:ea typeface="Corbel"/>
                <a:cs typeface="Corbel"/>
                <a:sym typeface="Corbel"/>
              </a:defRPr>
            </a:lvl9pPr>
          </a:lstStyle>
          <a:p/>
        </p:txBody>
      </p:sp>
      <p:sp>
        <p:nvSpPr>
          <p:cNvPr id="68" name="Google Shape;68;p21"/>
          <p:cNvSpPr txBox="1"/>
          <p:nvPr>
            <p:ph idx="1" type="body"/>
          </p:nvPr>
        </p:nvSpPr>
        <p:spPr>
          <a:xfrm>
            <a:off x="1143000" y="2834640"/>
            <a:ext cx="3931920" cy="288036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9" name="Google Shape;69;p21"/>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1"/>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1"/>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5" name="Shape 5"/>
        <p:cNvGrpSpPr/>
        <p:nvPr/>
      </p:nvGrpSpPr>
      <p:grpSpPr>
        <a:xfrm>
          <a:off x="0" y="0"/>
          <a:ext cx="0" cy="0"/>
          <a:chOff x="0" y="0"/>
          <a:chExt cx="0" cy="0"/>
        </a:xfrm>
      </p:grpSpPr>
      <p:sp>
        <p:nvSpPr>
          <p:cNvPr id="6" name="Google Shape;6;p12"/>
          <p:cNvSpPr/>
          <p:nvPr/>
        </p:nvSpPr>
        <p:spPr>
          <a:xfrm>
            <a:off x="231140" y="243840"/>
            <a:ext cx="11724640" cy="6377939"/>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 name="Google Shape;7;p12"/>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accent1"/>
              </a:buClr>
              <a:buSzPts val="4400"/>
              <a:buFont typeface="Corbel"/>
              <a:buNone/>
              <a:defRPr b="0" i="0" sz="44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2"/>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9" name="Google Shape;9;p12"/>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0" name="Google Shape;10;p12"/>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1" name="Google Shape;11;p12"/>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g"/><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9.png"/><Relationship Id="rId5" Type="http://schemas.openxmlformats.org/officeDocument/2006/relationships/image" Target="../media/image8.png"/><Relationship Id="rId6" Type="http://schemas.openxmlformats.org/officeDocument/2006/relationships/image" Target="../media/image11.png"/><Relationship Id="rId7" Type="http://schemas.openxmlformats.org/officeDocument/2006/relationships/image" Target="../media/image13.png"/><Relationship Id="rId8"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ctrTitle"/>
          </p:nvPr>
        </p:nvSpPr>
        <p:spPr>
          <a:xfrm>
            <a:off x="1109980" y="882376"/>
            <a:ext cx="9966960" cy="2926080"/>
          </a:xfrm>
          <a:prstGeom prst="rect">
            <a:avLst/>
          </a:prstGeom>
          <a:noFill/>
          <a:ln>
            <a:noFill/>
          </a:ln>
        </p:spPr>
        <p:txBody>
          <a:bodyPr anchorCtr="0" anchor="b" bIns="45700" lIns="91425" spcFirstLastPara="1" rIns="91425" wrap="square" tIns="45700">
            <a:noAutofit/>
          </a:bodyPr>
          <a:lstStyle/>
          <a:p>
            <a:pPr indent="0" lvl="0" marL="0" rtl="0" algn="ctr">
              <a:lnSpc>
                <a:spcPct val="85000"/>
              </a:lnSpc>
              <a:spcBef>
                <a:spcPts val="0"/>
              </a:spcBef>
              <a:spcAft>
                <a:spcPts val="0"/>
              </a:spcAft>
              <a:buClr>
                <a:srgbClr val="FFFFFF"/>
              </a:buClr>
              <a:buSzPts val="7200"/>
              <a:buFont typeface="Corbel"/>
              <a:buNone/>
            </a:pPr>
            <a:r>
              <a:rPr lang="en-US"/>
              <a:t>The Relationship Between the Menstrual Cycle and FFA Release</a:t>
            </a:r>
            <a:endParaRPr/>
          </a:p>
        </p:txBody>
      </p:sp>
      <p:sp>
        <p:nvSpPr>
          <p:cNvPr id="89" name="Google Shape;89;p1"/>
          <p:cNvSpPr txBox="1"/>
          <p:nvPr>
            <p:ph idx="1" type="subTitle"/>
          </p:nvPr>
        </p:nvSpPr>
        <p:spPr>
          <a:xfrm>
            <a:off x="1709530" y="3869634"/>
            <a:ext cx="8767860" cy="1388165"/>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SzPts val="1760"/>
              <a:buNone/>
            </a:pPr>
            <a:r>
              <a:rPr lang="en-US" sz="2600">
                <a:solidFill>
                  <a:schemeClr val="lt1"/>
                </a:solidFill>
              </a:rPr>
              <a:t>Ricardo Sanchez and </a:t>
            </a:r>
            <a:r>
              <a:rPr lang="en-US" sz="2600"/>
              <a:t>Adam Grimmitt</a:t>
            </a:r>
            <a:endParaRPr sz="2600"/>
          </a:p>
          <a:p>
            <a:pPr indent="0" lvl="0" marL="0" rtl="0" algn="ctr">
              <a:lnSpc>
                <a:spcPct val="90000"/>
              </a:lnSpc>
              <a:spcBef>
                <a:spcPts val="0"/>
              </a:spcBef>
              <a:spcAft>
                <a:spcPts val="0"/>
              </a:spcAft>
              <a:buSzPts val="1760"/>
              <a:buNone/>
            </a:pPr>
            <a:r>
              <a:rPr lang="en-US" sz="2600"/>
              <a:t>Dr. Brian Blackburn</a:t>
            </a:r>
            <a:endParaRPr sz="2600"/>
          </a:p>
          <a:p>
            <a:pPr indent="0" lvl="0" marL="0" rtl="0" algn="ctr">
              <a:lnSpc>
                <a:spcPct val="90000"/>
              </a:lnSpc>
              <a:spcBef>
                <a:spcPts val="0"/>
              </a:spcBef>
              <a:spcAft>
                <a:spcPts val="0"/>
              </a:spcAft>
              <a:buSzPts val="1760"/>
              <a:buNone/>
            </a:pPr>
            <a:r>
              <a:rPr lang="en-US" sz="2600"/>
              <a:t>Humboldt State University</a:t>
            </a:r>
            <a:endParaRPr sz="26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g7ae31c4730_0_89"/>
          <p:cNvPicPr preferRelativeResize="0"/>
          <p:nvPr/>
        </p:nvPicPr>
        <p:blipFill>
          <a:blip r:embed="rId3">
            <a:alphaModFix/>
          </a:blip>
          <a:stretch>
            <a:fillRect/>
          </a:stretch>
        </p:blipFill>
        <p:spPr>
          <a:xfrm>
            <a:off x="6347425" y="250925"/>
            <a:ext cx="5140057" cy="6356151"/>
          </a:xfrm>
          <a:prstGeom prst="rect">
            <a:avLst/>
          </a:prstGeom>
          <a:noFill/>
          <a:ln cap="flat" cmpd="sng" w="76200">
            <a:solidFill>
              <a:srgbClr val="A6B727"/>
            </a:solidFill>
            <a:prstDash val="solid"/>
            <a:round/>
            <a:headEnd len="sm" w="sm" type="none"/>
            <a:tailEnd len="sm" w="sm" type="none"/>
          </a:ln>
        </p:spPr>
      </p:pic>
      <p:pic>
        <p:nvPicPr>
          <p:cNvPr id="151" name="Google Shape;151;g7ae31c4730_0_89"/>
          <p:cNvPicPr preferRelativeResize="0"/>
          <p:nvPr/>
        </p:nvPicPr>
        <p:blipFill rotWithShape="1">
          <a:blip r:embed="rId4">
            <a:alphaModFix/>
          </a:blip>
          <a:srcRect b="0" l="22070" r="25167" t="0"/>
          <a:stretch/>
        </p:blipFill>
        <p:spPr>
          <a:xfrm flipH="1">
            <a:off x="666250" y="250925"/>
            <a:ext cx="5042925" cy="6356150"/>
          </a:xfrm>
          <a:prstGeom prst="rect">
            <a:avLst/>
          </a:prstGeom>
          <a:noFill/>
          <a:ln cap="flat" cmpd="sng" w="76200">
            <a:solidFill>
              <a:srgbClr val="A6B727"/>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d497c6c877_1_59"/>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57" name="Google Shape;157;gd497c6c877_1_59"/>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58" name="Google Shape;158;gd497c6c877_1_59"/>
          <p:cNvSpPr/>
          <p:nvPr/>
        </p:nvSpPr>
        <p:spPr>
          <a:xfrm>
            <a:off x="358375" y="2877800"/>
            <a:ext cx="8378100" cy="3492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d497c6c877_1_59"/>
          <p:cNvSpPr/>
          <p:nvPr/>
        </p:nvSpPr>
        <p:spPr>
          <a:xfrm>
            <a:off x="638425" y="1742275"/>
            <a:ext cx="8378100" cy="450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7ae31c4730_0_32"/>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65" name="Google Shape;165;g7ae31c4730_0_32"/>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66" name="Google Shape;166;g7ae31c4730_0_32"/>
          <p:cNvSpPr/>
          <p:nvPr/>
        </p:nvSpPr>
        <p:spPr>
          <a:xfrm>
            <a:off x="358375" y="3481225"/>
            <a:ext cx="8378100" cy="2889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7ae31c4730_0_32"/>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7ae31c4730_0_26"/>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73" name="Google Shape;173;g7ae31c4730_0_26"/>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74" name="Google Shape;174;g7ae31c4730_0_26"/>
          <p:cNvSpPr/>
          <p:nvPr/>
        </p:nvSpPr>
        <p:spPr>
          <a:xfrm>
            <a:off x="358375" y="4235475"/>
            <a:ext cx="8378100" cy="2135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7ae31c4730_0_26"/>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id="180" name="Google Shape;180;g7ae31c4730_0_102"/>
          <p:cNvPicPr preferRelativeResize="0"/>
          <p:nvPr/>
        </p:nvPicPr>
        <p:blipFill>
          <a:blip r:embed="rId3">
            <a:alphaModFix/>
          </a:blip>
          <a:stretch>
            <a:fillRect/>
          </a:stretch>
        </p:blipFill>
        <p:spPr>
          <a:xfrm>
            <a:off x="2935825" y="360500"/>
            <a:ext cx="6137000" cy="6137000"/>
          </a:xfrm>
          <a:prstGeom prst="rect">
            <a:avLst/>
          </a:prstGeom>
          <a:noFill/>
          <a:ln>
            <a:noFill/>
          </a:ln>
        </p:spPr>
      </p:pic>
      <p:sp>
        <p:nvSpPr>
          <p:cNvPr id="181" name="Google Shape;181;g7ae31c4730_0_102"/>
          <p:cNvSpPr/>
          <p:nvPr/>
        </p:nvSpPr>
        <p:spPr>
          <a:xfrm rot="5400000">
            <a:off x="318625" y="2872500"/>
            <a:ext cx="5952900" cy="718500"/>
          </a:xfrm>
          <a:prstGeom prst="rect">
            <a:avLst/>
          </a:prstGeom>
          <a:gradFill>
            <a:gsLst>
              <a:gs pos="0">
                <a:srgbClr val="FFFFFF">
                  <a:alpha val="0"/>
                </a:srgbClr>
              </a:gs>
              <a:gs pos="100000">
                <a:srgbClr val="FFFFFF"/>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7ae31c4730_0_102"/>
          <p:cNvSpPr/>
          <p:nvPr/>
        </p:nvSpPr>
        <p:spPr>
          <a:xfrm rot="-5400000">
            <a:off x="5490225" y="2831425"/>
            <a:ext cx="6090600" cy="1266300"/>
          </a:xfrm>
          <a:prstGeom prst="rect">
            <a:avLst/>
          </a:prstGeom>
          <a:gradFill>
            <a:gsLst>
              <a:gs pos="0">
                <a:srgbClr val="FFFFFF">
                  <a:alpha val="0"/>
                </a:srgbClr>
              </a:gs>
              <a:gs pos="100000">
                <a:srgbClr val="FFFFFF"/>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d497c6c877_1_66"/>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88" name="Google Shape;188;gd497c6c877_1_66"/>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89" name="Google Shape;189;gd497c6c877_1_66"/>
          <p:cNvSpPr/>
          <p:nvPr/>
        </p:nvSpPr>
        <p:spPr>
          <a:xfrm>
            <a:off x="358375" y="4235475"/>
            <a:ext cx="8378100" cy="2135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gd497c6c877_1_66"/>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7ae31c4730_0_20"/>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96" name="Google Shape;196;g7ae31c4730_0_20"/>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97" name="Google Shape;197;g7ae31c4730_0_20"/>
          <p:cNvSpPr/>
          <p:nvPr/>
        </p:nvSpPr>
        <p:spPr>
          <a:xfrm>
            <a:off x="358375" y="5014375"/>
            <a:ext cx="8378100" cy="1356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7ae31c4730_0_20"/>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7ae31c4730_0_20"/>
          <p:cNvSpPr/>
          <p:nvPr/>
        </p:nvSpPr>
        <p:spPr>
          <a:xfrm>
            <a:off x="558725" y="3499300"/>
            <a:ext cx="83781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7ae31c4730_0_14"/>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05" name="Google Shape;205;g7ae31c4730_0_14"/>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206" name="Google Shape;206;g7ae31c4730_0_14"/>
          <p:cNvSpPr/>
          <p:nvPr/>
        </p:nvSpPr>
        <p:spPr>
          <a:xfrm>
            <a:off x="358375" y="5674375"/>
            <a:ext cx="8378100" cy="696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g7ae31c4730_0_14"/>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7ae31c4730_0_14"/>
          <p:cNvSpPr/>
          <p:nvPr/>
        </p:nvSpPr>
        <p:spPr>
          <a:xfrm>
            <a:off x="558725" y="3499300"/>
            <a:ext cx="83781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g7ae31c4730_0_14"/>
          <p:cNvSpPr/>
          <p:nvPr/>
        </p:nvSpPr>
        <p:spPr>
          <a:xfrm>
            <a:off x="3373375" y="4289925"/>
            <a:ext cx="19878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7ae31c4730_0_7"/>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15" name="Google Shape;215;g7ae31c4730_0_7"/>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216" name="Google Shape;216;g7ae31c4730_0_7"/>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7ae31c4730_0_7"/>
          <p:cNvSpPr/>
          <p:nvPr/>
        </p:nvSpPr>
        <p:spPr>
          <a:xfrm>
            <a:off x="558725" y="3499300"/>
            <a:ext cx="83781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g7ae31c4730_0_7"/>
          <p:cNvSpPr/>
          <p:nvPr/>
        </p:nvSpPr>
        <p:spPr>
          <a:xfrm>
            <a:off x="3373375" y="4289925"/>
            <a:ext cx="19878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7ae31c4730_0_7"/>
          <p:cNvSpPr/>
          <p:nvPr/>
        </p:nvSpPr>
        <p:spPr>
          <a:xfrm>
            <a:off x="3490975" y="5080550"/>
            <a:ext cx="46086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g7ae31c4730_0_123"/>
          <p:cNvPicPr preferRelativeResize="0"/>
          <p:nvPr/>
        </p:nvPicPr>
        <p:blipFill>
          <a:blip r:embed="rId3">
            <a:alphaModFix/>
          </a:blip>
          <a:stretch>
            <a:fillRect/>
          </a:stretch>
        </p:blipFill>
        <p:spPr>
          <a:xfrm>
            <a:off x="2140300" y="416200"/>
            <a:ext cx="8034101" cy="6025601"/>
          </a:xfrm>
          <a:prstGeom prst="rect">
            <a:avLst/>
          </a:prstGeom>
          <a:noFill/>
          <a:ln cap="flat" cmpd="sng" w="76200">
            <a:solidFill>
              <a:srgbClr val="A6B727"/>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
          <p:cNvSpPr txBox="1"/>
          <p:nvPr>
            <p:ph idx="1" type="body"/>
          </p:nvPr>
        </p:nvSpPr>
        <p:spPr>
          <a:xfrm>
            <a:off x="1159500" y="1223618"/>
            <a:ext cx="9873000" cy="5081400"/>
          </a:xfrm>
          <a:prstGeom prst="rect">
            <a:avLst/>
          </a:prstGeom>
          <a:noFill/>
          <a:ln>
            <a:noFill/>
          </a:ln>
        </p:spPr>
        <p:txBody>
          <a:bodyPr anchorCtr="0" anchor="t" bIns="45700" lIns="91425" spcFirstLastPara="1" rIns="91425" wrap="square" tIns="45700">
            <a:noAutofit/>
          </a:bodyPr>
          <a:lstStyle/>
          <a:p>
            <a:pPr indent="457200" lvl="0" marL="0" rtl="0" algn="l">
              <a:lnSpc>
                <a:spcPct val="90000"/>
              </a:lnSpc>
              <a:spcBef>
                <a:spcPts val="1400"/>
              </a:spcBef>
              <a:spcAft>
                <a:spcPts val="0"/>
              </a:spcAft>
              <a:buSzPts val="1440"/>
              <a:buNone/>
            </a:pPr>
            <a:r>
              <a:rPr lang="en-US" sz="1800">
                <a:solidFill>
                  <a:srgbClr val="000000"/>
                </a:solidFill>
              </a:rPr>
              <a:t>The sex hormones estrogen and progesterone have been hypothesized to impact FFA release. While these two hormones fluctuate throughout the menstrual cycle, basal rates of FFA release are similar between menstrual cycle phases.  Specifically, when looking at the early follicular (EF) and mid luteal (ML) phases, there is differences in plasma or intramuscular FFA release. However, the phase in which estrogen is at its highest and progesterone is at its lowest (late follicular [LF]) has been minimally studied. Additionally, the dynamics of FFA release might vary in non-resting conditions. Therefore, the purpose of this study was to investigate the differences in FFA release between three phases of the menstrual cycle (EF, LF, ML) during a running task. Our results indicate that, on average, basal concentrations for plasma (M = 102, SD = 2) and intramuscular FFA (M = 100, SD = 5 respectively) were similar. Significant differences in the release of FFA was observed at 30, 45, 60, 75, and 90 minutes of exercise. The </a:t>
            </a:r>
            <a:r>
              <a:rPr lang="en-US" sz="1800">
                <a:solidFill>
                  <a:srgbClr val="000000"/>
                </a:solidFill>
                <a:latin typeface="Corbel"/>
                <a:ea typeface="Corbel"/>
                <a:cs typeface="Corbel"/>
                <a:sym typeface="Corbel"/>
              </a:rPr>
              <a:t>appearance of plasma FFA, was significantly difference between the EF, LF and mid ML phases of the menstrual cycle at 20, 30, 45, and 60 minutes of exercise (P &lt; 0.01). The appearance of intramuscular FFA was significantly different between groups (i.e. EF, LF, and ML) at 20, 30, 45, 60, 75, and 90 minute of exercise. Estrogen therefore might be effective at increasing both plasma and intramuscular </a:t>
            </a:r>
            <a:r>
              <a:rPr lang="en-US" sz="1800">
                <a:solidFill>
                  <a:srgbClr val="000000"/>
                </a:solidFill>
              </a:rPr>
              <a:t>lipolytic rates. It has been proposed that estrogen affects FFA appearance in two ways; a genomic pathway upregulates the transcription factor PPAR-delta while a nongenomic pathway up regulates AMPK. Additionally, progesterone has antagonistic effects on FFA appearance by increasing lipogenesis through the up regulation of transcription factor TFAM. Future research should aim to investigate the biochemical effects of estrogen on FFA kinetics. </a:t>
            </a:r>
            <a:endParaRPr sz="1800">
              <a:solidFill>
                <a:srgbClr val="000000"/>
              </a:solidFill>
            </a:endParaRPr>
          </a:p>
        </p:txBody>
      </p:sp>
      <p:sp>
        <p:nvSpPr>
          <p:cNvPr id="95" name="Google Shape;95;p2"/>
          <p:cNvSpPr txBox="1"/>
          <p:nvPr/>
        </p:nvSpPr>
        <p:spPr>
          <a:xfrm>
            <a:off x="4493101" y="124000"/>
            <a:ext cx="32058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Abstract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d497c6c877_1_73"/>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30" name="Google Shape;230;gd497c6c877_1_73"/>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231" name="Google Shape;231;gd497c6c877_1_73"/>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d497c6c877_1_73"/>
          <p:cNvSpPr/>
          <p:nvPr/>
        </p:nvSpPr>
        <p:spPr>
          <a:xfrm>
            <a:off x="558725" y="3499300"/>
            <a:ext cx="83781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gd497c6c877_1_73"/>
          <p:cNvSpPr/>
          <p:nvPr/>
        </p:nvSpPr>
        <p:spPr>
          <a:xfrm>
            <a:off x="3373375" y="4289925"/>
            <a:ext cx="19878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gd497c6c877_1_73"/>
          <p:cNvSpPr/>
          <p:nvPr/>
        </p:nvSpPr>
        <p:spPr>
          <a:xfrm>
            <a:off x="3490975" y="5080550"/>
            <a:ext cx="46086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g7ae31c4730_0_71"/>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40" name="Google Shape;240;g7ae31c4730_0_71"/>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241" name="Google Shape;241;g7ae31c4730_0_71"/>
          <p:cNvSpPr/>
          <p:nvPr/>
        </p:nvSpPr>
        <p:spPr>
          <a:xfrm>
            <a:off x="638425" y="1742275"/>
            <a:ext cx="8378100" cy="9384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g7ae31c4730_0_71"/>
          <p:cNvSpPr/>
          <p:nvPr/>
        </p:nvSpPr>
        <p:spPr>
          <a:xfrm>
            <a:off x="558725" y="3499300"/>
            <a:ext cx="83781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7ae31c4730_0_71"/>
          <p:cNvSpPr/>
          <p:nvPr/>
        </p:nvSpPr>
        <p:spPr>
          <a:xfrm>
            <a:off x="3373375" y="4289925"/>
            <a:ext cx="19878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g7ae31c4730_0_71"/>
          <p:cNvSpPr/>
          <p:nvPr/>
        </p:nvSpPr>
        <p:spPr>
          <a:xfrm>
            <a:off x="3490975" y="5080550"/>
            <a:ext cx="46086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g7ae31c4730_0_71"/>
          <p:cNvSpPr/>
          <p:nvPr/>
        </p:nvSpPr>
        <p:spPr>
          <a:xfrm>
            <a:off x="696250" y="5650700"/>
            <a:ext cx="7159800" cy="669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6"/>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51" name="Google Shape;251;p6"/>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52" name="Google Shape;252;p6"/>
          <p:cNvSpPr txBox="1"/>
          <p:nvPr/>
        </p:nvSpPr>
        <p:spPr>
          <a:xfrm>
            <a:off x="358375" y="1119400"/>
            <a:ext cx="11393100" cy="367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914400" rtl="0" algn="l">
              <a:spcBef>
                <a:spcPts val="0"/>
              </a:spcBef>
              <a:spcAft>
                <a:spcPts val="0"/>
              </a:spcAft>
              <a:buNone/>
            </a:pPr>
            <a:r>
              <a:t/>
            </a:r>
            <a:endParaRPr sz="3200">
              <a:latin typeface="Corbel"/>
              <a:ea typeface="Corbel"/>
              <a:cs typeface="Corbel"/>
              <a:sym typeface="Corbel"/>
            </a:endParaRPr>
          </a:p>
          <a:p>
            <a:pPr indent="0" lvl="0" marL="4572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gd497c6c877_1_30"/>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58" name="Google Shape;258;gd497c6c877_1_30"/>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59" name="Google Shape;259;gd497c6c877_1_30"/>
          <p:cNvSpPr txBox="1"/>
          <p:nvPr/>
        </p:nvSpPr>
        <p:spPr>
          <a:xfrm>
            <a:off x="358375" y="1119400"/>
            <a:ext cx="11393100" cy="367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914400" rtl="0" algn="l">
              <a:spcBef>
                <a:spcPts val="0"/>
              </a:spcBef>
              <a:spcAft>
                <a:spcPts val="0"/>
              </a:spcAft>
              <a:buNone/>
            </a:pPr>
            <a:r>
              <a:t/>
            </a:r>
            <a:endParaRPr sz="3200">
              <a:latin typeface="Corbel"/>
              <a:ea typeface="Corbel"/>
              <a:cs typeface="Corbel"/>
              <a:sym typeface="Corbel"/>
            </a:endParaRPr>
          </a:p>
          <a:p>
            <a:pPr indent="0" lvl="0" marL="4572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gd497c6c877_1_24"/>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65" name="Google Shape;265;gd497c6c877_1_24"/>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66" name="Google Shape;266;gd497c6c877_1_24"/>
          <p:cNvSpPr txBox="1"/>
          <p:nvPr/>
        </p:nvSpPr>
        <p:spPr>
          <a:xfrm>
            <a:off x="358375" y="1119400"/>
            <a:ext cx="11393100" cy="417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914400" rtl="0" algn="l">
              <a:spcBef>
                <a:spcPts val="0"/>
              </a:spcBef>
              <a:spcAft>
                <a:spcPts val="0"/>
              </a:spcAft>
              <a:buNone/>
            </a:pPr>
            <a:r>
              <a:t/>
            </a:r>
            <a:endParaRPr sz="3200">
              <a:latin typeface="Corbel"/>
              <a:ea typeface="Corbel"/>
              <a:cs typeface="Corbel"/>
              <a:sym typeface="Corbel"/>
            </a:endParaRPr>
          </a:p>
          <a:p>
            <a:pPr indent="0" lvl="0" marL="4572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267" name="Google Shape;267;gd497c6c877_1_24"/>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d497c6c877_1_18"/>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73" name="Google Shape;273;gd497c6c877_1_18"/>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74" name="Google Shape;274;gd497c6c877_1_18"/>
          <p:cNvSpPr txBox="1"/>
          <p:nvPr/>
        </p:nvSpPr>
        <p:spPr>
          <a:xfrm>
            <a:off x="358375" y="1119400"/>
            <a:ext cx="11393100" cy="417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FFA</a:t>
            </a:r>
            <a:endParaRPr sz="3200">
              <a:latin typeface="Corbel"/>
              <a:ea typeface="Corbel"/>
              <a:cs typeface="Corbel"/>
              <a:sym typeface="Corbel"/>
            </a:endParaRPr>
          </a:p>
          <a:p>
            <a:pPr indent="0" lvl="0" marL="914400" rtl="0" algn="l">
              <a:spcBef>
                <a:spcPts val="0"/>
              </a:spcBef>
              <a:spcAft>
                <a:spcPts val="0"/>
              </a:spcAft>
              <a:buNone/>
            </a:pPr>
            <a:r>
              <a:t/>
            </a:r>
            <a:endParaRPr sz="3200">
              <a:latin typeface="Corbel"/>
              <a:ea typeface="Corbel"/>
              <a:cs typeface="Corbel"/>
              <a:sym typeface="Corbel"/>
            </a:endParaRPr>
          </a:p>
          <a:p>
            <a:pPr indent="0" lvl="0" marL="4572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275" name="Google Shape;275;gd497c6c877_1_18"/>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d497c6c877_1_12"/>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81" name="Google Shape;281;gd497c6c877_1_12"/>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82" name="Google Shape;282;gd497c6c877_1_12"/>
          <p:cNvSpPr txBox="1"/>
          <p:nvPr/>
        </p:nvSpPr>
        <p:spPr>
          <a:xfrm>
            <a:off x="358375" y="1119400"/>
            <a:ext cx="11393100" cy="417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FFA</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Extracellular; Intracellular</a:t>
            </a:r>
            <a:endParaRPr sz="3200">
              <a:latin typeface="Corbel"/>
              <a:ea typeface="Corbel"/>
              <a:cs typeface="Corbel"/>
              <a:sym typeface="Corbel"/>
            </a:endParaRPr>
          </a:p>
          <a:p>
            <a:pPr indent="0" lvl="0" marL="4572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283" name="Google Shape;283;gd497c6c877_1_12"/>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d497c6c877_1_6"/>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89" name="Google Shape;289;gd497c6c877_1_6"/>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90" name="Google Shape;290;gd497c6c877_1_6"/>
          <p:cNvSpPr txBox="1"/>
          <p:nvPr/>
        </p:nvSpPr>
        <p:spPr>
          <a:xfrm>
            <a:off x="358375" y="1119400"/>
            <a:ext cx="11393100" cy="466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FFA</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Extracellular; Intracellular</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Glycerol  </a:t>
            </a:r>
            <a:endParaRPr sz="3200">
              <a:latin typeface="Corbel"/>
              <a:ea typeface="Corbel"/>
              <a:cs typeface="Corbel"/>
              <a:sym typeface="Corbel"/>
            </a:endParaRPr>
          </a:p>
          <a:p>
            <a:pPr indent="0" lvl="0" marL="914400" rtl="0" algn="l">
              <a:spcBef>
                <a:spcPts val="0"/>
              </a:spcBef>
              <a:spcAft>
                <a:spcPts val="0"/>
              </a:spcAft>
              <a:buNone/>
            </a:pPr>
            <a:r>
              <a:rPr lang="en-US" sz="3200">
                <a:latin typeface="Corbel"/>
                <a:ea typeface="Corbel"/>
                <a:cs typeface="Corbel"/>
                <a:sym typeface="Corbel"/>
              </a:rPr>
              <a:t>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291" name="Google Shape;291;gd497c6c877_1_6"/>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gd497c6c877_1_6"/>
          <p:cNvSpPr/>
          <p:nvPr/>
        </p:nvSpPr>
        <p:spPr>
          <a:xfrm>
            <a:off x="462325" y="3113975"/>
            <a:ext cx="9394200" cy="1017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d497c6c877_1_36"/>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298" name="Google Shape;298;gd497c6c877_1_36"/>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299" name="Google Shape;299;gd497c6c877_1_36"/>
          <p:cNvSpPr txBox="1"/>
          <p:nvPr/>
        </p:nvSpPr>
        <p:spPr>
          <a:xfrm>
            <a:off x="358375" y="1119400"/>
            <a:ext cx="11393100" cy="466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FFA</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Extracellular; Intracellular</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Glycerol  </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Steele equation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300" name="Google Shape;300;gd497c6c877_1_36"/>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gd497c6c877_1_36"/>
          <p:cNvSpPr/>
          <p:nvPr/>
        </p:nvSpPr>
        <p:spPr>
          <a:xfrm>
            <a:off x="462325" y="3113975"/>
            <a:ext cx="9394200" cy="1017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d497c6c877_1_82"/>
          <p:cNvSpPr txBox="1"/>
          <p:nvPr>
            <p:ph idx="1" type="body"/>
          </p:nvPr>
        </p:nvSpPr>
        <p:spPr>
          <a:xfrm>
            <a:off x="595275" y="1519100"/>
            <a:ext cx="5126400" cy="400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280"/>
              <a:buNone/>
            </a:pPr>
            <a:r>
              <a:t/>
            </a:r>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0" marR="0" rtl="0" algn="l">
              <a:lnSpc>
                <a:spcPct val="115000"/>
              </a:lnSpc>
              <a:spcBef>
                <a:spcPts val="0"/>
              </a:spcBef>
              <a:spcAft>
                <a:spcPts val="0"/>
              </a:spcAft>
              <a:buSzPts val="1280"/>
              <a:buNone/>
            </a:pPr>
            <a:r>
              <a:t/>
            </a:r>
            <a:endParaRPr sz="1600">
              <a:latin typeface="Times New Roman"/>
              <a:ea typeface="Times New Roman"/>
              <a:cs typeface="Times New Roman"/>
              <a:sym typeface="Times New Roman"/>
            </a:endParaRPr>
          </a:p>
          <a:p>
            <a:pPr indent="0" lvl="0" marL="45720" rtl="0" algn="l">
              <a:lnSpc>
                <a:spcPct val="90000"/>
              </a:lnSpc>
              <a:spcBef>
                <a:spcPts val="1400"/>
              </a:spcBef>
              <a:spcAft>
                <a:spcPts val="0"/>
              </a:spcAft>
              <a:buSzPts val="1760"/>
              <a:buNone/>
            </a:pPr>
            <a:r>
              <a:t/>
            </a:r>
            <a:endParaRPr/>
          </a:p>
        </p:txBody>
      </p:sp>
      <p:sp>
        <p:nvSpPr>
          <p:cNvPr id="307" name="Google Shape;307;gd497c6c877_1_82"/>
          <p:cNvSpPr txBox="1"/>
          <p:nvPr/>
        </p:nvSpPr>
        <p:spPr>
          <a:xfrm>
            <a:off x="4691400" y="124007"/>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308" name="Google Shape;308;gd497c6c877_1_82"/>
          <p:cNvSpPr txBox="1"/>
          <p:nvPr/>
        </p:nvSpPr>
        <p:spPr>
          <a:xfrm>
            <a:off x="358375" y="1119400"/>
            <a:ext cx="11393100" cy="466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200">
                <a:latin typeface="Corbel"/>
                <a:ea typeface="Corbel"/>
                <a:cs typeface="Corbel"/>
                <a:sym typeface="Corbel"/>
              </a:rPr>
              <a:t>Determining Circulating Hormones</a:t>
            </a:r>
            <a:endParaRPr sz="3200">
              <a:latin typeface="Corbel"/>
              <a:ea typeface="Corbel"/>
              <a:cs typeface="Corbel"/>
              <a:sym typeface="Corbel"/>
            </a:endParaRPr>
          </a:p>
          <a:p>
            <a:pPr indent="-431800" lvl="0" marL="914400" rtl="0" algn="l">
              <a:spcBef>
                <a:spcPts val="0"/>
              </a:spcBef>
              <a:spcAft>
                <a:spcPts val="0"/>
              </a:spcAft>
              <a:buSzPts val="3200"/>
              <a:buFont typeface="Corbel"/>
              <a:buChar char="●"/>
            </a:pPr>
            <a:r>
              <a:rPr lang="en-US" sz="3200">
                <a:latin typeface="Corbel"/>
                <a:ea typeface="Corbel"/>
                <a:cs typeface="Corbel"/>
                <a:sym typeface="Corbel"/>
              </a:rPr>
              <a:t>Blood samples (estradiol and progesterone) </a:t>
            </a:r>
            <a:endParaRPr sz="3200">
              <a:latin typeface="Corbel"/>
              <a:ea typeface="Corbel"/>
              <a:cs typeface="Corbel"/>
              <a:sym typeface="Corbel"/>
            </a:endParaRPr>
          </a:p>
          <a:p>
            <a:pPr indent="0" lvl="0" marL="0" rtl="0" algn="l">
              <a:spcBef>
                <a:spcPts val="0"/>
              </a:spcBef>
              <a:spcAft>
                <a:spcPts val="0"/>
              </a:spcAft>
              <a:buNone/>
            </a:pPr>
            <a:r>
              <a:t/>
            </a:r>
            <a:endParaRPr sz="3200">
              <a:latin typeface="Corbel"/>
              <a:ea typeface="Corbel"/>
              <a:cs typeface="Corbel"/>
              <a:sym typeface="Corbel"/>
            </a:endParaRPr>
          </a:p>
          <a:p>
            <a:pPr indent="0" lvl="0" marL="0" rtl="0" algn="l">
              <a:spcBef>
                <a:spcPts val="0"/>
              </a:spcBef>
              <a:spcAft>
                <a:spcPts val="0"/>
              </a:spcAft>
              <a:buNone/>
            </a:pPr>
            <a:r>
              <a:rPr lang="en-US" sz="3200">
                <a:latin typeface="Corbel"/>
                <a:ea typeface="Corbel"/>
                <a:cs typeface="Corbel"/>
                <a:sym typeface="Corbel"/>
              </a:rPr>
              <a:t>Substance Kinetics</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FFA</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Extracellular; Intracellular</a:t>
            </a:r>
            <a:endParaRPr sz="3200">
              <a:latin typeface="Corbel"/>
              <a:ea typeface="Corbel"/>
              <a:cs typeface="Corbel"/>
              <a:sym typeface="Corbel"/>
            </a:endParaRPr>
          </a:p>
          <a:p>
            <a:pPr indent="-431800" lvl="0" marL="457200" rtl="0" algn="l">
              <a:spcBef>
                <a:spcPts val="0"/>
              </a:spcBef>
              <a:spcAft>
                <a:spcPts val="0"/>
              </a:spcAft>
              <a:buSzPts val="3200"/>
              <a:buFont typeface="Corbel"/>
              <a:buChar char="●"/>
            </a:pPr>
            <a:r>
              <a:rPr lang="en-US" sz="3200">
                <a:latin typeface="Corbel"/>
                <a:ea typeface="Corbel"/>
                <a:cs typeface="Corbel"/>
                <a:sym typeface="Corbel"/>
              </a:rPr>
              <a:t>Glycerol  </a:t>
            </a:r>
            <a:endParaRPr sz="3200">
              <a:latin typeface="Corbel"/>
              <a:ea typeface="Corbel"/>
              <a:cs typeface="Corbel"/>
              <a:sym typeface="Corbel"/>
            </a:endParaRPr>
          </a:p>
          <a:p>
            <a:pPr indent="-431800" lvl="1" marL="914400" rtl="0" algn="l">
              <a:spcBef>
                <a:spcPts val="0"/>
              </a:spcBef>
              <a:spcAft>
                <a:spcPts val="0"/>
              </a:spcAft>
              <a:buSzPts val="3200"/>
              <a:buFont typeface="Corbel"/>
              <a:buChar char="○"/>
            </a:pPr>
            <a:r>
              <a:rPr lang="en-US" sz="3200">
                <a:latin typeface="Corbel"/>
                <a:ea typeface="Corbel"/>
                <a:cs typeface="Corbel"/>
                <a:sym typeface="Corbel"/>
              </a:rPr>
              <a:t>Steele equation  </a:t>
            </a:r>
            <a:endParaRPr sz="3200">
              <a:latin typeface="Corbel"/>
              <a:ea typeface="Corbel"/>
              <a:cs typeface="Corbel"/>
              <a:sym typeface="Corbel"/>
            </a:endParaRPr>
          </a:p>
          <a:p>
            <a:pPr indent="0" lvl="0" marL="0" rtl="0" algn="l">
              <a:spcBef>
                <a:spcPts val="0"/>
              </a:spcBef>
              <a:spcAft>
                <a:spcPts val="0"/>
              </a:spcAft>
              <a:buNone/>
            </a:pPr>
            <a:r>
              <a:t/>
            </a:r>
            <a:endParaRPr sz="3500">
              <a:latin typeface="Corbel"/>
              <a:ea typeface="Corbel"/>
              <a:cs typeface="Corbel"/>
              <a:sym typeface="Corbel"/>
            </a:endParaRPr>
          </a:p>
        </p:txBody>
      </p:sp>
      <p:sp>
        <p:nvSpPr>
          <p:cNvPr id="309" name="Google Shape;309;gd497c6c877_1_82"/>
          <p:cNvSpPr/>
          <p:nvPr/>
        </p:nvSpPr>
        <p:spPr>
          <a:xfrm>
            <a:off x="358375" y="1708450"/>
            <a:ext cx="9394200" cy="6906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gd497c6c877_1_82"/>
          <p:cNvSpPr/>
          <p:nvPr/>
        </p:nvSpPr>
        <p:spPr>
          <a:xfrm>
            <a:off x="462325" y="3113975"/>
            <a:ext cx="9394200" cy="1017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d497c6c877_1_82"/>
          <p:cNvSpPr/>
          <p:nvPr/>
        </p:nvSpPr>
        <p:spPr>
          <a:xfrm>
            <a:off x="358375" y="4131875"/>
            <a:ext cx="9394200" cy="1017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idx="1" type="body"/>
          </p:nvPr>
        </p:nvSpPr>
        <p:spPr>
          <a:xfrm>
            <a:off x="489225" y="1192650"/>
            <a:ext cx="5693700" cy="5411700"/>
          </a:xfrm>
          <a:prstGeom prst="rect">
            <a:avLst/>
          </a:prstGeom>
          <a:noFill/>
          <a:ln>
            <a:noFill/>
          </a:ln>
        </p:spPr>
        <p:txBody>
          <a:bodyPr anchorCtr="0" anchor="t" bIns="45700" lIns="91425" spcFirstLastPara="1" rIns="91425" wrap="square" tIns="45700">
            <a:noAutofit/>
          </a:bodyPr>
          <a:lstStyle/>
          <a:p>
            <a:pPr indent="-332740" lvl="0" marL="457200" rtl="0" algn="l">
              <a:lnSpc>
                <a:spcPct val="115000"/>
              </a:lnSpc>
              <a:spcBef>
                <a:spcPts val="0"/>
              </a:spcBef>
              <a:spcAft>
                <a:spcPts val="0"/>
              </a:spcAft>
              <a:buClr>
                <a:srgbClr val="000000"/>
              </a:buClr>
              <a:buSzPts val="1640"/>
              <a:buChar char="•"/>
            </a:pPr>
            <a:r>
              <a:rPr lang="en-US" sz="2400">
                <a:solidFill>
                  <a:srgbClr val="000000"/>
                </a:solidFill>
              </a:rPr>
              <a:t>Endurance </a:t>
            </a:r>
            <a:r>
              <a:rPr lang="en-US" sz="2400">
                <a:solidFill>
                  <a:srgbClr val="000000"/>
                </a:solidFill>
              </a:rPr>
              <a:t>performance</a:t>
            </a:r>
            <a:r>
              <a:rPr lang="en-US" sz="2400">
                <a:solidFill>
                  <a:srgbClr val="000000"/>
                </a:solidFill>
              </a:rPr>
              <a:t> is dependent on Fat Utilization (6)</a:t>
            </a:r>
            <a:endParaRPr sz="2400">
              <a:solidFill>
                <a:srgbClr val="000000"/>
              </a:solidFill>
            </a:endParaRPr>
          </a:p>
          <a:p>
            <a:pPr indent="-332740" lvl="0" marL="457200" rtl="0" algn="l">
              <a:lnSpc>
                <a:spcPct val="115000"/>
              </a:lnSpc>
              <a:spcBef>
                <a:spcPts val="0"/>
              </a:spcBef>
              <a:spcAft>
                <a:spcPts val="0"/>
              </a:spcAft>
              <a:buClr>
                <a:srgbClr val="000000"/>
              </a:buClr>
              <a:buSzPts val="1640"/>
              <a:buChar char="•"/>
            </a:pPr>
            <a:r>
              <a:rPr lang="en-US" sz="2400">
                <a:solidFill>
                  <a:srgbClr val="000000"/>
                </a:solidFill>
              </a:rPr>
              <a:t>Hypothesised that hormones might influence on fat utilization (1)</a:t>
            </a:r>
            <a:endParaRPr sz="2400">
              <a:solidFill>
                <a:srgbClr val="000000"/>
              </a:solidFill>
            </a:endParaRPr>
          </a:p>
          <a:p>
            <a:pPr indent="-332740" lvl="1" marL="914400" rtl="0" algn="l">
              <a:lnSpc>
                <a:spcPct val="115000"/>
              </a:lnSpc>
              <a:spcBef>
                <a:spcPts val="0"/>
              </a:spcBef>
              <a:spcAft>
                <a:spcPts val="0"/>
              </a:spcAft>
              <a:buClr>
                <a:srgbClr val="000000"/>
              </a:buClr>
              <a:buSzPts val="1640"/>
              <a:buChar char="•"/>
            </a:pPr>
            <a:r>
              <a:rPr lang="en-US" sz="2200">
                <a:solidFill>
                  <a:srgbClr val="000000"/>
                </a:solidFill>
              </a:rPr>
              <a:t>lipolysis</a:t>
            </a:r>
            <a:endParaRPr sz="2200">
              <a:solidFill>
                <a:srgbClr val="000000"/>
              </a:solidFill>
            </a:endParaRPr>
          </a:p>
          <a:p>
            <a:pPr indent="-332740" lvl="0" marL="457200" rtl="0" algn="l">
              <a:lnSpc>
                <a:spcPct val="115000"/>
              </a:lnSpc>
              <a:spcBef>
                <a:spcPts val="0"/>
              </a:spcBef>
              <a:spcAft>
                <a:spcPts val="0"/>
              </a:spcAft>
              <a:buClr>
                <a:srgbClr val="000000"/>
              </a:buClr>
              <a:buSzPts val="1640"/>
              <a:buChar char="•"/>
            </a:pPr>
            <a:r>
              <a:rPr lang="en-US" sz="2400">
                <a:solidFill>
                  <a:srgbClr val="000000"/>
                </a:solidFill>
              </a:rPr>
              <a:t>Previous studies have looked at effects of </a:t>
            </a:r>
            <a:r>
              <a:rPr lang="en-US" sz="2400">
                <a:solidFill>
                  <a:srgbClr val="000000"/>
                </a:solidFill>
              </a:rPr>
              <a:t>menstrual</a:t>
            </a:r>
            <a:r>
              <a:rPr lang="en-US" sz="2400">
                <a:solidFill>
                  <a:srgbClr val="000000"/>
                </a:solidFill>
              </a:rPr>
              <a:t> cycle on FFA with no differences</a:t>
            </a:r>
            <a:endParaRPr sz="2400">
              <a:solidFill>
                <a:srgbClr val="000000"/>
              </a:solidFill>
            </a:endParaRPr>
          </a:p>
          <a:p>
            <a:pPr indent="-332740" lvl="0" marL="457200" rtl="0" algn="l">
              <a:lnSpc>
                <a:spcPct val="115000"/>
              </a:lnSpc>
              <a:spcBef>
                <a:spcPts val="0"/>
              </a:spcBef>
              <a:spcAft>
                <a:spcPts val="0"/>
              </a:spcAft>
              <a:buClr>
                <a:srgbClr val="000000"/>
              </a:buClr>
              <a:buSzPts val="1640"/>
              <a:buChar char="•"/>
            </a:pPr>
            <a:r>
              <a:rPr lang="en-US" sz="2400">
                <a:solidFill>
                  <a:srgbClr val="000000"/>
                </a:solidFill>
              </a:rPr>
              <a:t>However , studies only looked at 2 phases (3,4,14)</a:t>
            </a:r>
            <a:endParaRPr sz="2400">
              <a:solidFill>
                <a:srgbClr val="000000"/>
              </a:solidFill>
            </a:endParaRPr>
          </a:p>
        </p:txBody>
      </p:sp>
      <p:sp>
        <p:nvSpPr>
          <p:cNvPr id="101" name="Google Shape;101;p3"/>
          <p:cNvSpPr txBox="1"/>
          <p:nvPr/>
        </p:nvSpPr>
        <p:spPr>
          <a:xfrm>
            <a:off x="4493101" y="124000"/>
            <a:ext cx="32058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Introduction</a:t>
            </a:r>
            <a:endParaRPr b="0" i="0" sz="1400" u="none" cap="none" strike="noStrike">
              <a:solidFill>
                <a:srgbClr val="000000"/>
              </a:solidFill>
              <a:latin typeface="Arial"/>
              <a:ea typeface="Arial"/>
              <a:cs typeface="Arial"/>
              <a:sym typeface="Arial"/>
            </a:endParaRPr>
          </a:p>
        </p:txBody>
      </p:sp>
      <p:pic>
        <p:nvPicPr>
          <p:cNvPr id="102" name="Google Shape;102;p3"/>
          <p:cNvPicPr preferRelativeResize="0"/>
          <p:nvPr/>
        </p:nvPicPr>
        <p:blipFill>
          <a:blip r:embed="rId3">
            <a:alphaModFix/>
          </a:blip>
          <a:stretch>
            <a:fillRect/>
          </a:stretch>
        </p:blipFill>
        <p:spPr>
          <a:xfrm>
            <a:off x="7199325" y="1192650"/>
            <a:ext cx="3457575" cy="2524125"/>
          </a:xfrm>
          <a:prstGeom prst="rect">
            <a:avLst/>
          </a:prstGeom>
          <a:noFill/>
          <a:ln>
            <a:noFill/>
          </a:ln>
        </p:spPr>
      </p:pic>
      <p:pic>
        <p:nvPicPr>
          <p:cNvPr id="103" name="Google Shape;103;p3"/>
          <p:cNvPicPr preferRelativeResize="0"/>
          <p:nvPr/>
        </p:nvPicPr>
        <p:blipFill>
          <a:blip r:embed="rId4">
            <a:alphaModFix/>
          </a:blip>
          <a:stretch>
            <a:fillRect/>
          </a:stretch>
        </p:blipFill>
        <p:spPr>
          <a:xfrm>
            <a:off x="7141275" y="1192650"/>
            <a:ext cx="3868175" cy="3343350"/>
          </a:xfrm>
          <a:prstGeom prst="rect">
            <a:avLst/>
          </a:prstGeom>
          <a:noFill/>
          <a:ln>
            <a:noFill/>
          </a:ln>
        </p:spPr>
      </p:pic>
      <p:pic>
        <p:nvPicPr>
          <p:cNvPr id="104" name="Google Shape;104;p3"/>
          <p:cNvPicPr preferRelativeResize="0"/>
          <p:nvPr/>
        </p:nvPicPr>
        <p:blipFill>
          <a:blip r:embed="rId5">
            <a:alphaModFix/>
          </a:blip>
          <a:stretch>
            <a:fillRect/>
          </a:stretch>
        </p:blipFill>
        <p:spPr>
          <a:xfrm>
            <a:off x="6182923" y="1161218"/>
            <a:ext cx="5693700" cy="340620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pic>
        <p:nvPicPr>
          <p:cNvPr id="316" name="Google Shape;316;p8"/>
          <p:cNvPicPr preferRelativeResize="0"/>
          <p:nvPr/>
        </p:nvPicPr>
        <p:blipFill rotWithShape="1">
          <a:blip r:embed="rId3">
            <a:alphaModFix/>
          </a:blip>
          <a:srcRect b="0" l="0" r="0" t="0"/>
          <a:stretch/>
        </p:blipFill>
        <p:spPr>
          <a:xfrm>
            <a:off x="714450" y="1255575"/>
            <a:ext cx="11103225" cy="2034300"/>
          </a:xfrm>
          <a:prstGeom prst="rect">
            <a:avLst/>
          </a:prstGeom>
          <a:noFill/>
          <a:ln>
            <a:noFill/>
          </a:ln>
        </p:spPr>
      </p:pic>
      <p:sp>
        <p:nvSpPr>
          <p:cNvPr id="317" name="Google Shape;317;p8"/>
          <p:cNvSpPr txBox="1"/>
          <p:nvPr/>
        </p:nvSpPr>
        <p:spPr>
          <a:xfrm>
            <a:off x="374300" y="3358901"/>
            <a:ext cx="6991500" cy="296100"/>
          </a:xfrm>
          <a:prstGeom prst="rect">
            <a:avLst/>
          </a:prstGeom>
          <a:noFill/>
          <a:ln>
            <a:noFill/>
          </a:ln>
        </p:spPr>
        <p:txBody>
          <a:bodyPr anchorCtr="0" anchor="t" bIns="45700" lIns="91425" spcFirstLastPara="1" rIns="91425" wrap="square" tIns="45700">
            <a:noAutofit/>
          </a:bodyPr>
          <a:lstStyle/>
          <a:p>
            <a:pPr indent="0" lvl="0" marL="45720" marR="0" rtl="0" algn="l">
              <a:lnSpc>
                <a:spcPct val="100000"/>
              </a:lnSpc>
              <a:spcBef>
                <a:spcPts val="0"/>
              </a:spcBef>
              <a:spcAft>
                <a:spcPts val="0"/>
              </a:spcAft>
              <a:buClr>
                <a:schemeClr val="accent1"/>
              </a:buClr>
              <a:buSzPts val="2000"/>
              <a:buFont typeface="Corbel"/>
              <a:buNone/>
            </a:pPr>
            <a:r>
              <a:t/>
            </a:r>
            <a:endParaRPr b="1" i="1" sz="1800" u="none" cap="none" strike="noStrike">
              <a:solidFill>
                <a:schemeClr val="accent1"/>
              </a:solidFill>
              <a:latin typeface="Arial"/>
              <a:ea typeface="Arial"/>
              <a:cs typeface="Arial"/>
              <a:sym typeface="Arial"/>
            </a:endParaRPr>
          </a:p>
        </p:txBody>
      </p:sp>
      <p:sp>
        <p:nvSpPr>
          <p:cNvPr id="318" name="Google Shape;318;p8"/>
          <p:cNvSpPr txBox="1"/>
          <p:nvPr/>
        </p:nvSpPr>
        <p:spPr>
          <a:xfrm>
            <a:off x="571925" y="3289875"/>
            <a:ext cx="10484700" cy="29082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t/>
            </a:r>
            <a:endParaRPr sz="1600">
              <a:solidFill>
                <a:schemeClr val="accent1"/>
              </a:solidFill>
              <a:latin typeface="Corbel"/>
              <a:ea typeface="Corbel"/>
              <a:cs typeface="Corbel"/>
              <a:sym typeface="Corbel"/>
            </a:endParaRPr>
          </a:p>
          <a:p>
            <a:pPr indent="-361950" lvl="1" marL="914400" rtl="0" algn="l">
              <a:spcBef>
                <a:spcPts val="0"/>
              </a:spcBef>
              <a:spcAft>
                <a:spcPts val="0"/>
              </a:spcAft>
              <a:buClr>
                <a:srgbClr val="000000"/>
              </a:buClr>
              <a:buSzPts val="2100"/>
              <a:buFont typeface="Corbel"/>
              <a:buChar char="○"/>
            </a:pPr>
            <a:r>
              <a:rPr lang="en-US" sz="2100">
                <a:latin typeface="Corbel"/>
                <a:ea typeface="Corbel"/>
                <a:cs typeface="Corbel"/>
                <a:sym typeface="Corbel"/>
              </a:rPr>
              <a:t>Body weight between participants was not statistically different, nor was body fat %. </a:t>
            </a:r>
            <a:endParaRPr sz="2100">
              <a:latin typeface="Corbel"/>
              <a:ea typeface="Corbel"/>
              <a:cs typeface="Corbel"/>
              <a:sym typeface="Corbel"/>
            </a:endParaRPr>
          </a:p>
          <a:p>
            <a:pPr indent="-361950" lvl="1" marL="914400" rtl="0" algn="l">
              <a:spcBef>
                <a:spcPts val="0"/>
              </a:spcBef>
              <a:spcAft>
                <a:spcPts val="0"/>
              </a:spcAft>
              <a:buClr>
                <a:srgbClr val="000000"/>
              </a:buClr>
              <a:buSzPts val="2100"/>
              <a:buFont typeface="Corbel"/>
              <a:buChar char="○"/>
            </a:pPr>
            <a:r>
              <a:rPr lang="en-US" sz="2100">
                <a:latin typeface="Corbel"/>
                <a:ea typeface="Corbel"/>
                <a:cs typeface="Corbel"/>
                <a:sym typeface="Corbel"/>
              </a:rPr>
              <a:t>The average VO2max data for our participants was (</a:t>
            </a:r>
            <a:r>
              <a:rPr i="1" lang="en-US" sz="2100">
                <a:latin typeface="Corbel"/>
                <a:ea typeface="Corbel"/>
                <a:cs typeface="Corbel"/>
                <a:sym typeface="Corbel"/>
              </a:rPr>
              <a:t>M </a:t>
            </a:r>
            <a:r>
              <a:rPr lang="en-US" sz="2100">
                <a:latin typeface="Corbel"/>
                <a:ea typeface="Corbel"/>
                <a:cs typeface="Corbel"/>
                <a:sym typeface="Corbel"/>
              </a:rPr>
              <a:t>= 39.9, </a:t>
            </a:r>
            <a:r>
              <a:rPr i="1" lang="en-US" sz="2100">
                <a:latin typeface="Corbel"/>
                <a:ea typeface="Corbel"/>
                <a:cs typeface="Corbel"/>
                <a:sym typeface="Corbel"/>
              </a:rPr>
              <a:t>SD</a:t>
            </a:r>
            <a:r>
              <a:rPr lang="en-US" sz="2100">
                <a:latin typeface="Corbel"/>
                <a:ea typeface="Corbel"/>
                <a:cs typeface="Corbel"/>
                <a:sym typeface="Corbel"/>
              </a:rPr>
              <a:t> = 5.8). </a:t>
            </a:r>
            <a:endParaRPr sz="2100">
              <a:latin typeface="Corbel"/>
              <a:ea typeface="Corbel"/>
              <a:cs typeface="Corbel"/>
              <a:sym typeface="Corbel"/>
            </a:endParaRPr>
          </a:p>
          <a:p>
            <a:pPr indent="-361950" lvl="2" marL="1371600" rtl="0" algn="l">
              <a:spcBef>
                <a:spcPts val="0"/>
              </a:spcBef>
              <a:spcAft>
                <a:spcPts val="0"/>
              </a:spcAft>
              <a:buClr>
                <a:srgbClr val="000000"/>
              </a:buClr>
              <a:buSzPts val="2100"/>
              <a:buFont typeface="Corbel"/>
              <a:buChar char="■"/>
            </a:pPr>
            <a:r>
              <a:rPr lang="en-US" sz="2100">
                <a:latin typeface="Corbel"/>
                <a:ea typeface="Corbel"/>
                <a:cs typeface="Corbel"/>
                <a:sym typeface="Corbel"/>
              </a:rPr>
              <a:t>There were no outliers and most individuals engaged in (</a:t>
            </a:r>
            <a:r>
              <a:rPr i="1" lang="en-US" sz="2100">
                <a:latin typeface="Corbel"/>
                <a:ea typeface="Corbel"/>
                <a:cs typeface="Corbel"/>
                <a:sym typeface="Corbel"/>
              </a:rPr>
              <a:t>M = </a:t>
            </a:r>
            <a:r>
              <a:rPr lang="en-US" sz="2100">
                <a:latin typeface="Corbel"/>
                <a:ea typeface="Corbel"/>
                <a:cs typeface="Corbel"/>
                <a:sym typeface="Corbel"/>
              </a:rPr>
              <a:t>2.2 hours</a:t>
            </a:r>
            <a:r>
              <a:rPr i="1" lang="en-US" sz="2100">
                <a:latin typeface="Corbel"/>
                <a:ea typeface="Corbel"/>
                <a:cs typeface="Corbel"/>
                <a:sym typeface="Corbel"/>
              </a:rPr>
              <a:t>, SD</a:t>
            </a:r>
            <a:r>
              <a:rPr lang="en-US" sz="2100">
                <a:latin typeface="Corbel"/>
                <a:ea typeface="Corbel"/>
                <a:cs typeface="Corbel"/>
                <a:sym typeface="Corbel"/>
              </a:rPr>
              <a:t>= 0.3 ) of activity per week. </a:t>
            </a:r>
            <a:endParaRPr sz="2100">
              <a:latin typeface="Corbel"/>
              <a:ea typeface="Corbel"/>
              <a:cs typeface="Corbel"/>
              <a:sym typeface="Corbel"/>
            </a:endParaRPr>
          </a:p>
          <a:p>
            <a:pPr indent="-361950" lvl="1" marL="914400" rtl="0" algn="l">
              <a:spcBef>
                <a:spcPts val="0"/>
              </a:spcBef>
              <a:spcAft>
                <a:spcPts val="0"/>
              </a:spcAft>
              <a:buClr>
                <a:srgbClr val="000000"/>
              </a:buClr>
              <a:buSzPts val="2100"/>
              <a:buFont typeface="Corbel"/>
              <a:buChar char="○"/>
            </a:pPr>
            <a:r>
              <a:rPr lang="en-US" sz="2100">
                <a:latin typeface="Corbel"/>
                <a:ea typeface="Corbel"/>
                <a:cs typeface="Corbel"/>
                <a:sym typeface="Corbel"/>
              </a:rPr>
              <a:t>Average hormonal levels during EF, LF, and ML phases matched most literature values. In particular, the estrogen (E2) to progesterone ratio was adequate to distinguish between phases (12).</a:t>
            </a:r>
            <a:r>
              <a:rPr lang="en-US" sz="2100">
                <a:solidFill>
                  <a:schemeClr val="accent1"/>
                </a:solidFill>
                <a:latin typeface="Corbel"/>
                <a:ea typeface="Corbel"/>
                <a:cs typeface="Corbel"/>
                <a:sym typeface="Corbel"/>
              </a:rPr>
              <a:t> </a:t>
            </a:r>
            <a:endParaRPr b="1" i="0" sz="2100" u="none" cap="none" strike="noStrike">
              <a:solidFill>
                <a:schemeClr val="accent1"/>
              </a:solidFill>
              <a:latin typeface="Corbel"/>
              <a:ea typeface="Corbel"/>
              <a:cs typeface="Corbel"/>
              <a:sym typeface="Corbel"/>
            </a:endParaRPr>
          </a:p>
        </p:txBody>
      </p:sp>
      <p:sp>
        <p:nvSpPr>
          <p:cNvPr id="319" name="Google Shape;319;p8"/>
          <p:cNvSpPr/>
          <p:nvPr/>
        </p:nvSpPr>
        <p:spPr>
          <a:xfrm>
            <a:off x="7075025" y="2174475"/>
            <a:ext cx="138300" cy="513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8"/>
          <p:cNvSpPr txBox="1"/>
          <p:nvPr/>
        </p:nvSpPr>
        <p:spPr>
          <a:xfrm>
            <a:off x="4004975" y="1255575"/>
            <a:ext cx="106776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Corbel"/>
                <a:ea typeface="Corbel"/>
                <a:cs typeface="Corbel"/>
                <a:sym typeface="Corbel"/>
              </a:rPr>
              <a:t>adapted from (7). </a:t>
            </a:r>
            <a:endParaRPr sz="1600">
              <a:solidFill>
                <a:schemeClr val="dk1"/>
              </a:solidFill>
              <a:latin typeface="Corbel"/>
              <a:ea typeface="Corbel"/>
              <a:cs typeface="Corbel"/>
              <a:sym typeface="Corbe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pic>
        <p:nvPicPr>
          <p:cNvPr id="325" name="Google Shape;325;p7"/>
          <p:cNvPicPr preferRelativeResize="0"/>
          <p:nvPr/>
        </p:nvPicPr>
        <p:blipFill rotWithShape="1">
          <a:blip r:embed="rId3">
            <a:alphaModFix/>
          </a:blip>
          <a:srcRect b="-5238" l="-3600" r="3600" t="5240"/>
          <a:stretch/>
        </p:blipFill>
        <p:spPr>
          <a:xfrm>
            <a:off x="5586538" y="1544500"/>
            <a:ext cx="5850926" cy="4328301"/>
          </a:xfrm>
          <a:prstGeom prst="rect">
            <a:avLst/>
          </a:prstGeom>
          <a:noFill/>
          <a:ln>
            <a:noFill/>
          </a:ln>
        </p:spPr>
      </p:pic>
      <p:sp>
        <p:nvSpPr>
          <p:cNvPr id="326" name="Google Shape;326;p7"/>
          <p:cNvSpPr txBox="1"/>
          <p:nvPr>
            <p:ph type="title"/>
          </p:nvPr>
        </p:nvSpPr>
        <p:spPr>
          <a:xfrm>
            <a:off x="4893300" y="126522"/>
            <a:ext cx="2405400" cy="13563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accent1"/>
              </a:buClr>
              <a:buSzPts val="4400"/>
              <a:buFont typeface="Corbel"/>
              <a:buNone/>
            </a:pPr>
            <a:r>
              <a:rPr lang="en-US"/>
              <a:t>Results</a:t>
            </a:r>
            <a:endParaRPr/>
          </a:p>
        </p:txBody>
      </p:sp>
      <p:pic>
        <p:nvPicPr>
          <p:cNvPr id="327" name="Google Shape;327;p7"/>
          <p:cNvPicPr preferRelativeResize="0"/>
          <p:nvPr/>
        </p:nvPicPr>
        <p:blipFill rotWithShape="1">
          <a:blip r:embed="rId4">
            <a:alphaModFix/>
          </a:blip>
          <a:srcRect b="0" l="6460" r="20540" t="0"/>
          <a:stretch/>
        </p:blipFill>
        <p:spPr>
          <a:xfrm>
            <a:off x="731536" y="1419586"/>
            <a:ext cx="5149649" cy="4149846"/>
          </a:xfrm>
          <a:prstGeom prst="rect">
            <a:avLst/>
          </a:prstGeom>
          <a:noFill/>
          <a:ln>
            <a:noFill/>
          </a:ln>
        </p:spPr>
      </p:pic>
      <p:pic>
        <p:nvPicPr>
          <p:cNvPr id="328" name="Google Shape;328;p7"/>
          <p:cNvPicPr preferRelativeResize="0"/>
          <p:nvPr/>
        </p:nvPicPr>
        <p:blipFill rotWithShape="1">
          <a:blip r:embed="rId5">
            <a:alphaModFix/>
          </a:blip>
          <a:srcRect b="0" l="0" r="0" t="0"/>
          <a:stretch/>
        </p:blipFill>
        <p:spPr>
          <a:xfrm>
            <a:off x="7335448" y="1165968"/>
            <a:ext cx="3524742" cy="581106"/>
          </a:xfrm>
          <a:prstGeom prst="rect">
            <a:avLst/>
          </a:prstGeom>
          <a:noFill/>
          <a:ln>
            <a:noFill/>
          </a:ln>
        </p:spPr>
      </p:pic>
      <p:pic>
        <p:nvPicPr>
          <p:cNvPr id="329" name="Google Shape;329;p7"/>
          <p:cNvPicPr preferRelativeResize="0"/>
          <p:nvPr/>
        </p:nvPicPr>
        <p:blipFill rotWithShape="1">
          <a:blip r:embed="rId6">
            <a:alphaModFix/>
          </a:blip>
          <a:srcRect b="0" l="0" r="0" t="0"/>
          <a:stretch/>
        </p:blipFill>
        <p:spPr>
          <a:xfrm>
            <a:off x="1425444" y="1299339"/>
            <a:ext cx="3286584" cy="314369"/>
          </a:xfrm>
          <a:prstGeom prst="rect">
            <a:avLst/>
          </a:prstGeom>
          <a:noFill/>
          <a:ln>
            <a:noFill/>
          </a:ln>
        </p:spPr>
      </p:pic>
      <p:sp>
        <p:nvSpPr>
          <p:cNvPr id="330" name="Google Shape;330;p7"/>
          <p:cNvSpPr txBox="1"/>
          <p:nvPr/>
        </p:nvSpPr>
        <p:spPr>
          <a:xfrm>
            <a:off x="1133475" y="5569432"/>
            <a:ext cx="10134600" cy="738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Fig.</a:t>
            </a:r>
            <a:r>
              <a:rPr lang="en-US">
                <a:solidFill>
                  <a:schemeClr val="dk1"/>
                </a:solidFill>
              </a:rPr>
              <a:t>1</a:t>
            </a:r>
            <a:r>
              <a:rPr b="0" i="0" lang="en-US" sz="1400" u="none" cap="none" strike="noStrike">
                <a:solidFill>
                  <a:schemeClr val="dk1"/>
                </a:solidFill>
                <a:latin typeface="Arial"/>
                <a:ea typeface="Arial"/>
                <a:cs typeface="Arial"/>
                <a:sym typeface="Arial"/>
              </a:rPr>
              <a:t>. Effect of exercise duration and menstrual phase on plasma free fatty acid (FFA) rate of oxidation (</a:t>
            </a:r>
            <a:r>
              <a:rPr b="0" i="1" lang="en-US" sz="1400" u="none" cap="none" strike="noStrike">
                <a:solidFill>
                  <a:schemeClr val="dk1"/>
                </a:solidFill>
                <a:latin typeface="Arial"/>
                <a:ea typeface="Arial"/>
                <a:cs typeface="Arial"/>
                <a:sym typeface="Arial"/>
              </a:rPr>
              <a:t>A</a:t>
            </a:r>
            <a:r>
              <a:rPr b="0" i="0" lang="en-US" sz="1400" u="none" cap="none" strike="noStrike">
                <a:solidFill>
                  <a:schemeClr val="dk1"/>
                </a:solidFill>
                <a:latin typeface="Arial"/>
                <a:ea typeface="Arial"/>
                <a:cs typeface="Arial"/>
                <a:sym typeface="Arial"/>
              </a:rPr>
              <a:t>) and intramuscular FFA rate of oxidation (</a:t>
            </a:r>
            <a:r>
              <a:rPr b="0" i="1" lang="en-US" sz="1400" u="none" cap="none" strike="noStrike">
                <a:solidFill>
                  <a:schemeClr val="dk1"/>
                </a:solidFill>
                <a:latin typeface="Arial"/>
                <a:ea typeface="Arial"/>
                <a:cs typeface="Arial"/>
                <a:sym typeface="Arial"/>
              </a:rPr>
              <a:t>B</a:t>
            </a:r>
            <a:r>
              <a:rPr b="0" i="0" lang="en-US" sz="1400" u="none" cap="none" strike="noStrike">
                <a:solidFill>
                  <a:schemeClr val="dk1"/>
                </a:solidFill>
                <a:latin typeface="Arial"/>
                <a:ea typeface="Arial"/>
                <a:cs typeface="Arial"/>
                <a:sym typeface="Arial"/>
              </a:rPr>
              <a:t>), Values are means +/- SE; </a:t>
            </a:r>
            <a:r>
              <a:rPr b="0" i="1" lang="en-US" sz="1400" u="none" cap="none" strike="noStrike">
                <a:solidFill>
                  <a:schemeClr val="dk1"/>
                </a:solidFill>
                <a:latin typeface="Arial"/>
                <a:ea typeface="Arial"/>
                <a:cs typeface="Arial"/>
                <a:sym typeface="Arial"/>
              </a:rPr>
              <a:t>n</a:t>
            </a:r>
            <a:r>
              <a:rPr b="0" i="0" lang="en-US" sz="1400" u="none" cap="none" strike="noStrike">
                <a:solidFill>
                  <a:schemeClr val="dk1"/>
                </a:solidFill>
                <a:latin typeface="Arial"/>
                <a:ea typeface="Arial"/>
                <a:cs typeface="Arial"/>
                <a:sym typeface="Arial"/>
              </a:rPr>
              <a:t> = 20. Significantly different than rest at 60% VO2 peak within conditions (*) and time spent exercising between hormonal phases (#). </a:t>
            </a:r>
            <a:r>
              <a:rPr i="1" lang="en-US">
                <a:solidFill>
                  <a:schemeClr val="dk1"/>
                </a:solidFill>
              </a:rPr>
              <a:t>p</a:t>
            </a:r>
            <a:r>
              <a:rPr b="0" i="1" lang="en-US" sz="1400" u="none" cap="none" strike="noStrike">
                <a:solidFill>
                  <a:schemeClr val="dk1"/>
                </a:solidFill>
                <a:latin typeface="Arial"/>
                <a:ea typeface="Arial"/>
                <a:cs typeface="Arial"/>
                <a:sym typeface="Arial"/>
              </a:rPr>
              <a:t> &lt; </a:t>
            </a:r>
            <a:r>
              <a:rPr b="0" i="0" lang="en-US" sz="1400" u="none" cap="none" strike="noStrike">
                <a:solidFill>
                  <a:schemeClr val="dk1"/>
                </a:solidFill>
                <a:latin typeface="Arial"/>
                <a:ea typeface="Arial"/>
                <a:cs typeface="Arial"/>
                <a:sym typeface="Arial"/>
              </a:rPr>
              <a:t> 0.05.</a:t>
            </a:r>
            <a:endParaRPr b="0" i="0" sz="1400" u="none" cap="none" strike="noStrike">
              <a:solidFill>
                <a:schemeClr val="dk1"/>
              </a:solidFill>
              <a:latin typeface="Arial"/>
              <a:ea typeface="Arial"/>
              <a:cs typeface="Arial"/>
              <a:sym typeface="Arial"/>
            </a:endParaRPr>
          </a:p>
        </p:txBody>
      </p:sp>
      <p:sp>
        <p:nvSpPr>
          <p:cNvPr id="331" name="Google Shape;331;p7"/>
          <p:cNvSpPr txBox="1"/>
          <p:nvPr/>
        </p:nvSpPr>
        <p:spPr>
          <a:xfrm>
            <a:off x="3733600" y="4445123"/>
            <a:ext cx="295200" cy="276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orbel"/>
                <a:ea typeface="Corbel"/>
                <a:cs typeface="Corbel"/>
                <a:sym typeface="Corbel"/>
              </a:rPr>
              <a:t>#</a:t>
            </a:r>
            <a:endParaRPr b="0" i="0" sz="1400" u="none" cap="none" strike="noStrike">
              <a:solidFill>
                <a:srgbClr val="000000"/>
              </a:solidFill>
              <a:latin typeface="Arial"/>
              <a:ea typeface="Arial"/>
              <a:cs typeface="Arial"/>
              <a:sym typeface="Arial"/>
            </a:endParaRPr>
          </a:p>
        </p:txBody>
      </p:sp>
      <p:sp>
        <p:nvSpPr>
          <p:cNvPr id="332" name="Google Shape;332;p7"/>
          <p:cNvSpPr txBox="1"/>
          <p:nvPr/>
        </p:nvSpPr>
        <p:spPr>
          <a:xfrm>
            <a:off x="4416742" y="4654987"/>
            <a:ext cx="2952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Corbel"/>
                <a:ea typeface="Corbel"/>
                <a:cs typeface="Corbel"/>
                <a:sym typeface="Corbel"/>
              </a:rPr>
              <a:t>*</a:t>
            </a:r>
            <a:endParaRPr b="0" i="0" sz="1400" u="none" cap="none" strike="noStrike">
              <a:solidFill>
                <a:srgbClr val="000000"/>
              </a:solidFill>
              <a:latin typeface="Arial"/>
              <a:ea typeface="Arial"/>
              <a:cs typeface="Arial"/>
              <a:sym typeface="Arial"/>
            </a:endParaRPr>
          </a:p>
        </p:txBody>
      </p:sp>
      <p:cxnSp>
        <p:nvCxnSpPr>
          <p:cNvPr id="333" name="Google Shape;333;p7"/>
          <p:cNvCxnSpPr/>
          <p:nvPr/>
        </p:nvCxnSpPr>
        <p:spPr>
          <a:xfrm rot="10800000">
            <a:off x="3665160" y="4731932"/>
            <a:ext cx="1806000" cy="0"/>
          </a:xfrm>
          <a:prstGeom prst="straightConnector1">
            <a:avLst/>
          </a:prstGeom>
          <a:noFill/>
          <a:ln cap="flat" cmpd="sng" w="10000">
            <a:solidFill>
              <a:schemeClr val="dk1"/>
            </a:solidFill>
            <a:prstDash val="solid"/>
            <a:round/>
            <a:headEnd len="med" w="med" type="diamond"/>
            <a:tailEnd len="med" w="med" type="diamond"/>
          </a:ln>
        </p:spPr>
      </p:cxnSp>
      <p:cxnSp>
        <p:nvCxnSpPr>
          <p:cNvPr id="334" name="Google Shape;334;p7"/>
          <p:cNvCxnSpPr/>
          <p:nvPr/>
        </p:nvCxnSpPr>
        <p:spPr>
          <a:xfrm rot="10800000">
            <a:off x="3185280" y="4495712"/>
            <a:ext cx="1379100" cy="0"/>
          </a:xfrm>
          <a:prstGeom prst="straightConnector1">
            <a:avLst/>
          </a:prstGeom>
          <a:noFill/>
          <a:ln cap="flat" cmpd="sng" w="10000">
            <a:solidFill>
              <a:schemeClr val="dk1"/>
            </a:solidFill>
            <a:prstDash val="solid"/>
            <a:round/>
            <a:headEnd len="med" w="med" type="diamond"/>
            <a:tailEnd len="med" w="med" type="diamond"/>
          </a:ln>
        </p:spPr>
      </p:cxnSp>
      <p:sp>
        <p:nvSpPr>
          <p:cNvPr id="335" name="Google Shape;335;p7"/>
          <p:cNvSpPr txBox="1"/>
          <p:nvPr/>
        </p:nvSpPr>
        <p:spPr>
          <a:xfrm>
            <a:off x="9623363" y="4468048"/>
            <a:ext cx="295200" cy="261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chemeClr val="dk1"/>
                </a:solidFill>
                <a:latin typeface="Corbel"/>
                <a:ea typeface="Corbel"/>
                <a:cs typeface="Corbel"/>
                <a:sym typeface="Corbel"/>
              </a:rPr>
              <a:t>#</a:t>
            </a:r>
            <a:endParaRPr b="0" i="0" sz="1400" u="none" cap="none" strike="noStrike">
              <a:solidFill>
                <a:srgbClr val="000000"/>
              </a:solidFill>
              <a:latin typeface="Arial"/>
              <a:ea typeface="Arial"/>
              <a:cs typeface="Arial"/>
              <a:sym typeface="Arial"/>
            </a:endParaRPr>
          </a:p>
        </p:txBody>
      </p:sp>
      <p:sp>
        <p:nvSpPr>
          <p:cNvPr id="336" name="Google Shape;336;p7"/>
          <p:cNvSpPr txBox="1"/>
          <p:nvPr/>
        </p:nvSpPr>
        <p:spPr>
          <a:xfrm>
            <a:off x="9804355" y="4677912"/>
            <a:ext cx="295200" cy="307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Corbel"/>
                <a:ea typeface="Corbel"/>
                <a:cs typeface="Corbel"/>
                <a:sym typeface="Corbel"/>
              </a:rPr>
              <a:t>*</a:t>
            </a:r>
            <a:endParaRPr b="0" i="0" sz="1400" u="none" cap="none" strike="noStrike">
              <a:solidFill>
                <a:srgbClr val="000000"/>
              </a:solidFill>
              <a:latin typeface="Arial"/>
              <a:ea typeface="Arial"/>
              <a:cs typeface="Arial"/>
              <a:sym typeface="Arial"/>
            </a:endParaRPr>
          </a:p>
        </p:txBody>
      </p:sp>
      <p:cxnSp>
        <p:nvCxnSpPr>
          <p:cNvPr id="337" name="Google Shape;337;p7"/>
          <p:cNvCxnSpPr/>
          <p:nvPr/>
        </p:nvCxnSpPr>
        <p:spPr>
          <a:xfrm flipH="1">
            <a:off x="8976500" y="4742700"/>
            <a:ext cx="1915200" cy="12300"/>
          </a:xfrm>
          <a:prstGeom prst="straightConnector1">
            <a:avLst/>
          </a:prstGeom>
          <a:noFill/>
          <a:ln cap="flat" cmpd="sng" w="10000">
            <a:solidFill>
              <a:schemeClr val="dk1"/>
            </a:solidFill>
            <a:prstDash val="solid"/>
            <a:round/>
            <a:headEnd len="med" w="med" type="diamond"/>
            <a:tailEnd len="med" w="med" type="diamond"/>
          </a:ln>
        </p:spPr>
      </p:cxnSp>
      <p:cxnSp>
        <p:nvCxnSpPr>
          <p:cNvPr id="338" name="Google Shape;338;p7"/>
          <p:cNvCxnSpPr/>
          <p:nvPr/>
        </p:nvCxnSpPr>
        <p:spPr>
          <a:xfrm flipH="1">
            <a:off x="8572875" y="4485525"/>
            <a:ext cx="2314200" cy="10200"/>
          </a:xfrm>
          <a:prstGeom prst="straightConnector1">
            <a:avLst/>
          </a:prstGeom>
          <a:noFill/>
          <a:ln cap="flat" cmpd="sng" w="10000">
            <a:solidFill>
              <a:schemeClr val="dk1"/>
            </a:solidFill>
            <a:prstDash val="solid"/>
            <a:round/>
            <a:headEnd len="med" w="med" type="diamond"/>
            <a:tailEnd len="med" w="med" type="diamond"/>
          </a:ln>
        </p:spPr>
      </p:cxnSp>
      <p:pic>
        <p:nvPicPr>
          <p:cNvPr id="339" name="Google Shape;339;p7"/>
          <p:cNvPicPr preferRelativeResize="0"/>
          <p:nvPr/>
        </p:nvPicPr>
        <p:blipFill rotWithShape="1">
          <a:blip r:embed="rId7">
            <a:alphaModFix/>
          </a:blip>
          <a:srcRect b="0" l="10825" r="0" t="6155"/>
          <a:stretch/>
        </p:blipFill>
        <p:spPr>
          <a:xfrm>
            <a:off x="10968025" y="4033075"/>
            <a:ext cx="509675" cy="581100"/>
          </a:xfrm>
          <a:prstGeom prst="rect">
            <a:avLst/>
          </a:prstGeom>
          <a:noFill/>
          <a:ln>
            <a:noFill/>
          </a:ln>
        </p:spPr>
      </p:pic>
      <p:cxnSp>
        <p:nvCxnSpPr>
          <p:cNvPr id="340" name="Google Shape;340;p7"/>
          <p:cNvCxnSpPr/>
          <p:nvPr/>
        </p:nvCxnSpPr>
        <p:spPr>
          <a:xfrm>
            <a:off x="10436214" y="3649531"/>
            <a:ext cx="27000" cy="85800"/>
          </a:xfrm>
          <a:prstGeom prst="straightConnector1">
            <a:avLst/>
          </a:prstGeom>
          <a:noFill/>
          <a:ln cap="flat" cmpd="sng" w="28575">
            <a:solidFill>
              <a:schemeClr val="lt1"/>
            </a:solidFill>
            <a:prstDash val="solid"/>
            <a:round/>
            <a:headEnd len="sm" w="sm" type="none"/>
            <a:tailEnd len="sm" w="sm" type="none"/>
          </a:ln>
        </p:spPr>
      </p:cxnSp>
      <p:cxnSp>
        <p:nvCxnSpPr>
          <p:cNvPr id="341" name="Google Shape;341;p7"/>
          <p:cNvCxnSpPr/>
          <p:nvPr/>
        </p:nvCxnSpPr>
        <p:spPr>
          <a:xfrm>
            <a:off x="10550630" y="3628656"/>
            <a:ext cx="27000" cy="85800"/>
          </a:xfrm>
          <a:prstGeom prst="straightConnector1">
            <a:avLst/>
          </a:prstGeom>
          <a:noFill/>
          <a:ln cap="flat" cmpd="sng" w="28575">
            <a:solidFill>
              <a:schemeClr val="lt1"/>
            </a:solidFill>
            <a:prstDash val="solid"/>
            <a:round/>
            <a:headEnd len="sm" w="sm" type="none"/>
            <a:tailEnd len="sm" w="sm" type="none"/>
          </a:ln>
        </p:spPr>
      </p:cxnSp>
      <p:cxnSp>
        <p:nvCxnSpPr>
          <p:cNvPr id="342" name="Google Shape;342;p7"/>
          <p:cNvCxnSpPr/>
          <p:nvPr/>
        </p:nvCxnSpPr>
        <p:spPr>
          <a:xfrm>
            <a:off x="10675352" y="3597285"/>
            <a:ext cx="27000" cy="85800"/>
          </a:xfrm>
          <a:prstGeom prst="straightConnector1">
            <a:avLst/>
          </a:prstGeom>
          <a:noFill/>
          <a:ln cap="flat" cmpd="sng" w="28575">
            <a:solidFill>
              <a:schemeClr val="lt1"/>
            </a:solidFill>
            <a:prstDash val="solid"/>
            <a:round/>
            <a:headEnd len="sm" w="sm" type="none"/>
            <a:tailEnd len="sm" w="sm" type="none"/>
          </a:ln>
        </p:spPr>
      </p:cxnSp>
      <p:pic>
        <p:nvPicPr>
          <p:cNvPr id="343" name="Google Shape;343;p7"/>
          <p:cNvPicPr preferRelativeResize="0"/>
          <p:nvPr/>
        </p:nvPicPr>
        <p:blipFill rotWithShape="1">
          <a:blip r:embed="rId6">
            <a:alphaModFix/>
          </a:blip>
          <a:srcRect b="0" l="1620" r="-1619" t="0"/>
          <a:stretch/>
        </p:blipFill>
        <p:spPr>
          <a:xfrm>
            <a:off x="7264031" y="1510814"/>
            <a:ext cx="3286584" cy="314369"/>
          </a:xfrm>
          <a:prstGeom prst="rect">
            <a:avLst/>
          </a:prstGeom>
          <a:noFill/>
          <a:ln>
            <a:noFill/>
          </a:ln>
        </p:spPr>
      </p:pic>
      <p:sp>
        <p:nvSpPr>
          <p:cNvPr id="344" name="Google Shape;344;p7"/>
          <p:cNvSpPr txBox="1"/>
          <p:nvPr/>
        </p:nvSpPr>
        <p:spPr>
          <a:xfrm>
            <a:off x="7211425" y="1462000"/>
            <a:ext cx="3391800" cy="36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Corbel"/>
                <a:ea typeface="Corbel"/>
                <a:cs typeface="Corbel"/>
                <a:sym typeface="Corbel"/>
              </a:rPr>
              <a:t>Effect of Intracellular FFA appearance</a:t>
            </a:r>
            <a:endParaRPr b="1" i="0" sz="1400" u="none" cap="none" strike="noStrike">
              <a:solidFill>
                <a:srgbClr val="000000"/>
              </a:solidFill>
              <a:latin typeface="Corbel"/>
              <a:ea typeface="Corbel"/>
              <a:cs typeface="Corbel"/>
              <a:sym typeface="Corbel"/>
            </a:endParaRPr>
          </a:p>
        </p:txBody>
      </p:sp>
      <p:cxnSp>
        <p:nvCxnSpPr>
          <p:cNvPr id="345" name="Google Shape;345;p7"/>
          <p:cNvCxnSpPr/>
          <p:nvPr/>
        </p:nvCxnSpPr>
        <p:spPr>
          <a:xfrm>
            <a:off x="5429275" y="4004500"/>
            <a:ext cx="0" cy="95400"/>
          </a:xfrm>
          <a:prstGeom prst="straightConnector1">
            <a:avLst/>
          </a:prstGeom>
          <a:noFill/>
          <a:ln cap="flat" cmpd="sng" w="9525">
            <a:solidFill>
              <a:srgbClr val="FFFFFF"/>
            </a:solidFill>
            <a:prstDash val="solid"/>
            <a:round/>
            <a:headEnd len="sm" w="sm" type="none"/>
            <a:tailEnd len="sm" w="sm" type="none"/>
          </a:ln>
        </p:spPr>
      </p:cxnSp>
      <p:cxnSp>
        <p:nvCxnSpPr>
          <p:cNvPr id="346" name="Google Shape;346;p7"/>
          <p:cNvCxnSpPr/>
          <p:nvPr/>
        </p:nvCxnSpPr>
        <p:spPr>
          <a:xfrm>
            <a:off x="5400700" y="4004500"/>
            <a:ext cx="0" cy="95400"/>
          </a:xfrm>
          <a:prstGeom prst="straightConnector1">
            <a:avLst/>
          </a:prstGeom>
          <a:noFill/>
          <a:ln cap="flat" cmpd="sng" w="9525">
            <a:solidFill>
              <a:srgbClr val="FFFFFF"/>
            </a:solidFill>
            <a:prstDash val="solid"/>
            <a:round/>
            <a:headEnd len="sm" w="sm" type="none"/>
            <a:tailEnd len="sm" w="sm" type="none"/>
          </a:ln>
        </p:spPr>
      </p:cxnSp>
      <p:cxnSp>
        <p:nvCxnSpPr>
          <p:cNvPr id="347" name="Google Shape;347;p7"/>
          <p:cNvCxnSpPr/>
          <p:nvPr/>
        </p:nvCxnSpPr>
        <p:spPr>
          <a:xfrm>
            <a:off x="5357838" y="4004500"/>
            <a:ext cx="0" cy="95400"/>
          </a:xfrm>
          <a:prstGeom prst="straightConnector1">
            <a:avLst/>
          </a:prstGeom>
          <a:noFill/>
          <a:ln cap="flat" cmpd="sng" w="9525">
            <a:solidFill>
              <a:srgbClr val="FFFFFF"/>
            </a:solidFill>
            <a:prstDash val="solid"/>
            <a:round/>
            <a:headEnd len="sm" w="sm" type="none"/>
            <a:tailEnd len="sm" w="sm" type="none"/>
          </a:ln>
        </p:spPr>
      </p:cxnSp>
      <p:cxnSp>
        <p:nvCxnSpPr>
          <p:cNvPr id="348" name="Google Shape;348;p7"/>
          <p:cNvCxnSpPr/>
          <p:nvPr/>
        </p:nvCxnSpPr>
        <p:spPr>
          <a:xfrm>
            <a:off x="5386400" y="4009275"/>
            <a:ext cx="0" cy="81000"/>
          </a:xfrm>
          <a:prstGeom prst="straightConnector1">
            <a:avLst/>
          </a:prstGeom>
          <a:noFill/>
          <a:ln cap="flat" cmpd="sng" w="9525">
            <a:solidFill>
              <a:srgbClr val="FFFFFF"/>
            </a:solidFill>
            <a:prstDash val="solid"/>
            <a:round/>
            <a:headEnd len="sm" w="sm" type="none"/>
            <a:tailEnd len="sm" w="sm" type="none"/>
          </a:ln>
        </p:spPr>
      </p:cxnSp>
      <p:cxnSp>
        <p:nvCxnSpPr>
          <p:cNvPr id="349" name="Google Shape;349;p7"/>
          <p:cNvCxnSpPr/>
          <p:nvPr/>
        </p:nvCxnSpPr>
        <p:spPr>
          <a:xfrm>
            <a:off x="10710875" y="4028325"/>
            <a:ext cx="0" cy="104700"/>
          </a:xfrm>
          <a:prstGeom prst="straightConnector1">
            <a:avLst/>
          </a:prstGeom>
          <a:noFill/>
          <a:ln cap="flat" cmpd="sng" w="9525">
            <a:solidFill>
              <a:srgbClr val="FFFFFF"/>
            </a:solidFill>
            <a:prstDash val="solid"/>
            <a:round/>
            <a:headEnd len="sm" w="sm" type="none"/>
            <a:tailEnd len="sm" w="sm" type="none"/>
          </a:ln>
        </p:spPr>
      </p:cxnSp>
      <p:cxnSp>
        <p:nvCxnSpPr>
          <p:cNvPr id="350" name="Google Shape;350;p7"/>
          <p:cNvCxnSpPr/>
          <p:nvPr/>
        </p:nvCxnSpPr>
        <p:spPr>
          <a:xfrm>
            <a:off x="10748975" y="4033075"/>
            <a:ext cx="0" cy="128700"/>
          </a:xfrm>
          <a:prstGeom prst="straightConnector1">
            <a:avLst/>
          </a:prstGeom>
          <a:noFill/>
          <a:ln cap="flat" cmpd="sng" w="9525">
            <a:solidFill>
              <a:srgbClr val="FFFFFF"/>
            </a:solidFill>
            <a:prstDash val="solid"/>
            <a:round/>
            <a:headEnd len="sm" w="sm" type="none"/>
            <a:tailEnd len="sm" w="sm" type="none"/>
          </a:ln>
        </p:spPr>
      </p:cxnSp>
      <p:pic>
        <p:nvPicPr>
          <p:cNvPr id="351" name="Google Shape;351;p7"/>
          <p:cNvPicPr preferRelativeResize="0"/>
          <p:nvPr/>
        </p:nvPicPr>
        <p:blipFill rotWithShape="1">
          <a:blip r:embed="rId8">
            <a:alphaModFix/>
          </a:blip>
          <a:srcRect b="0" l="0" r="0" t="0"/>
          <a:stretch/>
        </p:blipFill>
        <p:spPr>
          <a:xfrm rot="838177">
            <a:off x="5319969" y="3976551"/>
            <a:ext cx="161462" cy="146448"/>
          </a:xfrm>
          <a:prstGeom prst="rect">
            <a:avLst/>
          </a:prstGeom>
          <a:noFill/>
          <a:ln>
            <a:noFill/>
          </a:ln>
        </p:spPr>
      </p:pic>
      <p:sp>
        <p:nvSpPr>
          <p:cNvPr id="352" name="Google Shape;352;p7"/>
          <p:cNvSpPr/>
          <p:nvPr/>
        </p:nvSpPr>
        <p:spPr>
          <a:xfrm>
            <a:off x="1425450" y="1074725"/>
            <a:ext cx="4231800" cy="9078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7"/>
          <p:cNvSpPr/>
          <p:nvPr/>
        </p:nvSpPr>
        <p:spPr>
          <a:xfrm>
            <a:off x="7155938" y="1208100"/>
            <a:ext cx="4231800" cy="9078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54" name="Google Shape;354;p7"/>
          <p:cNvPicPr preferRelativeResize="0"/>
          <p:nvPr/>
        </p:nvPicPr>
        <p:blipFill rotWithShape="1">
          <a:blip r:embed="rId8">
            <a:alphaModFix/>
          </a:blip>
          <a:srcRect b="0" l="0" r="0" t="0"/>
          <a:stretch/>
        </p:blipFill>
        <p:spPr>
          <a:xfrm rot="838177">
            <a:off x="5319969" y="3978976"/>
            <a:ext cx="161462" cy="146448"/>
          </a:xfrm>
          <a:prstGeom prst="rect">
            <a:avLst/>
          </a:prstGeom>
          <a:noFill/>
          <a:ln>
            <a:noFill/>
          </a:ln>
        </p:spPr>
      </p:pic>
      <p:sp>
        <p:nvSpPr>
          <p:cNvPr id="355" name="Google Shape;355;p7"/>
          <p:cNvSpPr txBox="1"/>
          <p:nvPr/>
        </p:nvSpPr>
        <p:spPr>
          <a:xfrm>
            <a:off x="7110950" y="1619375"/>
            <a:ext cx="4321800" cy="36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en-US" sz="1400" u="none" cap="none" strike="noStrike">
                <a:solidFill>
                  <a:schemeClr val="dk1"/>
                </a:solidFill>
                <a:latin typeface="Corbel"/>
                <a:ea typeface="Corbel"/>
                <a:cs typeface="Corbel"/>
                <a:sym typeface="Corbel"/>
              </a:rPr>
              <a:t>Effect of Exercises on Intramuscular  FFA appearance</a:t>
            </a:r>
            <a:endParaRPr b="1" i="0" sz="14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Corbel"/>
              <a:ea typeface="Corbel"/>
              <a:cs typeface="Corbel"/>
              <a:sym typeface="Corbel"/>
            </a:endParaRPr>
          </a:p>
        </p:txBody>
      </p:sp>
      <p:sp>
        <p:nvSpPr>
          <p:cNvPr id="356" name="Google Shape;356;p7"/>
          <p:cNvSpPr txBox="1"/>
          <p:nvPr/>
        </p:nvSpPr>
        <p:spPr>
          <a:xfrm>
            <a:off x="1837488" y="1619375"/>
            <a:ext cx="4087500" cy="36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Corbel"/>
                <a:ea typeface="Corbel"/>
                <a:cs typeface="Corbel"/>
                <a:sym typeface="Corbel"/>
              </a:rPr>
              <a:t>Effects of Exercise on Plasma FFA appearance</a:t>
            </a:r>
            <a:endParaRPr b="1" i="0" sz="1400" u="none" cap="none" strike="noStrike">
              <a:solidFill>
                <a:srgbClr val="000000"/>
              </a:solidFill>
              <a:latin typeface="Corbel"/>
              <a:ea typeface="Corbel"/>
              <a:cs typeface="Corbel"/>
              <a:sym typeface="Corbel"/>
            </a:endParaRPr>
          </a:p>
        </p:txBody>
      </p:sp>
      <p:pic>
        <p:nvPicPr>
          <p:cNvPr id="357" name="Google Shape;357;p7"/>
          <p:cNvPicPr preferRelativeResize="0"/>
          <p:nvPr/>
        </p:nvPicPr>
        <p:blipFill rotWithShape="1">
          <a:blip r:embed="rId9">
            <a:alphaModFix/>
          </a:blip>
          <a:srcRect b="0" l="0" r="0" t="0"/>
          <a:stretch/>
        </p:blipFill>
        <p:spPr>
          <a:xfrm>
            <a:off x="958750" y="1599450"/>
            <a:ext cx="438150" cy="3433750"/>
          </a:xfrm>
          <a:prstGeom prst="rect">
            <a:avLst/>
          </a:prstGeom>
          <a:noFill/>
          <a:ln>
            <a:noFill/>
          </a:ln>
        </p:spPr>
      </p:pic>
      <p:pic>
        <p:nvPicPr>
          <p:cNvPr id="358" name="Google Shape;358;p7"/>
          <p:cNvPicPr preferRelativeResize="0"/>
          <p:nvPr/>
        </p:nvPicPr>
        <p:blipFill rotWithShape="1">
          <a:blip r:embed="rId8">
            <a:alphaModFix/>
          </a:blip>
          <a:srcRect b="0" l="0" r="0" t="0"/>
          <a:stretch/>
        </p:blipFill>
        <p:spPr>
          <a:xfrm rot="838177">
            <a:off x="10983319" y="4024201"/>
            <a:ext cx="161462" cy="146448"/>
          </a:xfrm>
          <a:prstGeom prst="rect">
            <a:avLst/>
          </a:prstGeom>
          <a:noFill/>
          <a:ln>
            <a:noFill/>
          </a:ln>
        </p:spPr>
      </p:pic>
      <p:sp>
        <p:nvSpPr>
          <p:cNvPr id="359" name="Google Shape;359;p7"/>
          <p:cNvSpPr txBox="1"/>
          <p:nvPr/>
        </p:nvSpPr>
        <p:spPr>
          <a:xfrm rot="-5400000">
            <a:off x="-89525" y="3451475"/>
            <a:ext cx="1887300" cy="36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chemeClr val="dk1"/>
                </a:solidFill>
                <a:latin typeface="Corbel"/>
                <a:ea typeface="Corbel"/>
                <a:cs typeface="Corbel"/>
                <a:sym typeface="Corbel"/>
              </a:rPr>
              <a:t>FFA (                                    )</a:t>
            </a:r>
            <a:endParaRPr b="0" i="0" sz="1300" u="none" cap="none" strike="noStrike">
              <a:solidFill>
                <a:srgbClr val="000000"/>
              </a:solidFill>
              <a:latin typeface="Arial"/>
              <a:ea typeface="Arial"/>
              <a:cs typeface="Arial"/>
              <a:sym typeface="Arial"/>
            </a:endParaRPr>
          </a:p>
        </p:txBody>
      </p:sp>
      <p:sp>
        <p:nvSpPr>
          <p:cNvPr id="360" name="Google Shape;360;p7"/>
          <p:cNvSpPr txBox="1"/>
          <p:nvPr/>
        </p:nvSpPr>
        <p:spPr>
          <a:xfrm rot="-5400000">
            <a:off x="5238800" y="3360225"/>
            <a:ext cx="1887300" cy="36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b="1" i="0" lang="en-US" sz="1300" u="none" cap="none" strike="noStrike">
                <a:solidFill>
                  <a:schemeClr val="dk1"/>
                </a:solidFill>
                <a:latin typeface="Corbel"/>
                <a:ea typeface="Corbel"/>
                <a:cs typeface="Corbel"/>
                <a:sym typeface="Corbel"/>
              </a:rPr>
              <a:t>FFA (                                    )</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9"/>
          <p:cNvSpPr txBox="1"/>
          <p:nvPr>
            <p:ph type="title"/>
          </p:nvPr>
        </p:nvSpPr>
        <p:spPr>
          <a:xfrm>
            <a:off x="1158300" y="126522"/>
            <a:ext cx="9875400" cy="13563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accent1"/>
              </a:buClr>
              <a:buSzPts val="4400"/>
              <a:buFont typeface="Corbel"/>
              <a:buNone/>
            </a:pPr>
            <a:r>
              <a:rPr lang="en-US"/>
              <a:t>Discussion </a:t>
            </a:r>
            <a:endParaRPr/>
          </a:p>
        </p:txBody>
      </p:sp>
      <p:sp>
        <p:nvSpPr>
          <p:cNvPr id="366" name="Google Shape;366;p9"/>
          <p:cNvSpPr txBox="1"/>
          <p:nvPr/>
        </p:nvSpPr>
        <p:spPr>
          <a:xfrm>
            <a:off x="595600" y="1083825"/>
            <a:ext cx="10743900" cy="5715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1" lang="en-US" sz="2600">
                <a:latin typeface="Corbel"/>
                <a:ea typeface="Corbel"/>
                <a:cs typeface="Corbel"/>
                <a:sym typeface="Corbel"/>
              </a:rPr>
              <a:t>FFA Ap</a:t>
            </a:r>
            <a:r>
              <a:rPr b="1" i="1" lang="en-US" sz="2600">
                <a:solidFill>
                  <a:schemeClr val="dk1"/>
                </a:solidFill>
                <a:latin typeface="Corbel"/>
                <a:ea typeface="Corbel"/>
                <a:cs typeface="Corbel"/>
                <a:sym typeface="Corbel"/>
              </a:rPr>
              <a:t>pearance</a:t>
            </a:r>
            <a:endParaRPr b="1" i="1" sz="2600">
              <a:solidFill>
                <a:schemeClr val="dk1"/>
              </a:solidFill>
              <a:latin typeface="Corbel"/>
              <a:ea typeface="Corbel"/>
              <a:cs typeface="Corbel"/>
              <a:sym typeface="Corbel"/>
            </a:endParaRPr>
          </a:p>
          <a:p>
            <a:pPr indent="-374650" lvl="0" marL="9144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whole body</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Increase</a:t>
            </a:r>
            <a:r>
              <a:rPr i="1" lang="en-US" sz="2300" u="none" cap="none" strike="noStrike">
                <a:solidFill>
                  <a:schemeClr val="dk1"/>
                </a:solidFill>
                <a:latin typeface="Corbel"/>
                <a:ea typeface="Corbel"/>
                <a:cs typeface="Corbel"/>
                <a:sym typeface="Corbel"/>
              </a:rPr>
              <a:t> FFA during late follicular </a:t>
            </a:r>
            <a:endParaRPr i="1" sz="2300" u="none" cap="none" strike="noStrike">
              <a:solidFill>
                <a:schemeClr val="dk1"/>
              </a:solidFill>
              <a:latin typeface="Corbel"/>
              <a:ea typeface="Corbel"/>
              <a:cs typeface="Corbel"/>
              <a:sym typeface="Corbel"/>
            </a:endParaRPr>
          </a:p>
          <a:p>
            <a:pPr indent="-374650" lvl="1" marL="1371600" rtl="0" algn="l">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Variation between hormonal phases up to 60 minutes of exercise</a:t>
            </a:r>
            <a:endParaRPr i="1" sz="2300">
              <a:solidFill>
                <a:schemeClr val="dk1"/>
              </a:solidFill>
              <a:latin typeface="Corbel"/>
              <a:ea typeface="Corbel"/>
              <a:cs typeface="Corbel"/>
              <a:sym typeface="Corbel"/>
            </a:endParaRPr>
          </a:p>
          <a:p>
            <a:pPr indent="-374650" lvl="0" marL="9144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Intramuscular </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Increase FFA during Late follicular</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Variation</a:t>
            </a:r>
            <a:r>
              <a:rPr i="1" lang="en-US" sz="2300">
                <a:solidFill>
                  <a:schemeClr val="dk1"/>
                </a:solidFill>
                <a:latin typeface="Corbel"/>
                <a:ea typeface="Corbel"/>
                <a:cs typeface="Corbel"/>
                <a:sym typeface="Corbel"/>
              </a:rPr>
              <a:t> between hormonal phases up to 90 minutes of exercise</a:t>
            </a:r>
            <a:endParaRPr i="1" sz="2300">
              <a:solidFill>
                <a:schemeClr val="dk1"/>
              </a:solidFill>
              <a:latin typeface="Corbel"/>
              <a:ea typeface="Corbel"/>
              <a:cs typeface="Corbel"/>
              <a:sym typeface="Corbel"/>
            </a:endParaRPr>
          </a:p>
          <a:p>
            <a:pPr indent="0" lvl="0" marL="0" marR="0" rtl="0" algn="l">
              <a:lnSpc>
                <a:spcPct val="100000"/>
              </a:lnSpc>
              <a:spcBef>
                <a:spcPts val="0"/>
              </a:spcBef>
              <a:spcAft>
                <a:spcPts val="0"/>
              </a:spcAft>
              <a:buNone/>
            </a:pPr>
            <a:r>
              <a:rPr b="1" i="1" lang="en-US" sz="2600">
                <a:solidFill>
                  <a:schemeClr val="dk1"/>
                </a:solidFill>
                <a:latin typeface="Corbel"/>
                <a:ea typeface="Corbel"/>
                <a:cs typeface="Corbel"/>
                <a:sym typeface="Corbel"/>
              </a:rPr>
              <a:t>why?</a:t>
            </a:r>
            <a:endParaRPr b="1" i="1" sz="2600">
              <a:solidFill>
                <a:schemeClr val="dk1"/>
              </a:solidFill>
              <a:latin typeface="Corbel"/>
              <a:ea typeface="Corbel"/>
              <a:cs typeface="Corbel"/>
              <a:sym typeface="Corbel"/>
            </a:endParaRPr>
          </a:p>
          <a:p>
            <a:pPr indent="-374650" lvl="0" marL="9144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Genomically(Transcription factors)</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Estrogen increases PPAR-delta = increase beta oxidation (6)</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P</a:t>
            </a:r>
            <a:r>
              <a:rPr i="1" lang="en-US" sz="2300">
                <a:solidFill>
                  <a:schemeClr val="dk1"/>
                </a:solidFill>
                <a:latin typeface="Corbel"/>
                <a:ea typeface="Corbel"/>
                <a:cs typeface="Corbel"/>
                <a:sym typeface="Corbel"/>
              </a:rPr>
              <a:t>rogesterone</a:t>
            </a:r>
            <a:r>
              <a:rPr i="1" lang="en-US" sz="2300">
                <a:solidFill>
                  <a:schemeClr val="dk1"/>
                </a:solidFill>
                <a:latin typeface="Corbel"/>
                <a:ea typeface="Corbel"/>
                <a:cs typeface="Corbel"/>
                <a:sym typeface="Corbel"/>
              </a:rPr>
              <a:t> increases TFAM = increase Production of fat stores (5)</a:t>
            </a:r>
            <a:endParaRPr i="1" sz="2300">
              <a:solidFill>
                <a:schemeClr val="dk1"/>
              </a:solidFill>
              <a:latin typeface="Corbel"/>
              <a:ea typeface="Corbel"/>
              <a:cs typeface="Corbel"/>
              <a:sym typeface="Corbel"/>
            </a:endParaRPr>
          </a:p>
          <a:p>
            <a:pPr indent="-374650" lvl="0" marL="9144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Non- Genomically </a:t>
            </a:r>
            <a:endParaRPr i="1" sz="2300">
              <a:solidFill>
                <a:schemeClr val="dk1"/>
              </a:solidFill>
              <a:latin typeface="Corbel"/>
              <a:ea typeface="Corbel"/>
              <a:cs typeface="Corbel"/>
              <a:sym typeface="Corbel"/>
            </a:endParaRPr>
          </a:p>
          <a:p>
            <a:pPr indent="-374650" lvl="1" marL="13716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Estrogen stimulates AMPK (15) which decreases </a:t>
            </a:r>
            <a:r>
              <a:rPr i="1" lang="en-US" sz="2300">
                <a:solidFill>
                  <a:schemeClr val="dk1"/>
                </a:solidFill>
                <a:latin typeface="Corbel"/>
                <a:ea typeface="Corbel"/>
                <a:cs typeface="Corbel"/>
                <a:sym typeface="Corbel"/>
              </a:rPr>
              <a:t>triglyceride</a:t>
            </a:r>
            <a:r>
              <a:rPr i="1" lang="en-US" sz="2300">
                <a:solidFill>
                  <a:schemeClr val="dk1"/>
                </a:solidFill>
                <a:latin typeface="Corbel"/>
                <a:ea typeface="Corbel"/>
                <a:cs typeface="Corbel"/>
                <a:sym typeface="Corbel"/>
              </a:rPr>
              <a:t> synthesis </a:t>
            </a:r>
            <a:endParaRPr i="1" sz="2300">
              <a:solidFill>
                <a:schemeClr val="dk1"/>
              </a:solidFill>
              <a:latin typeface="Corbel"/>
              <a:ea typeface="Corbel"/>
              <a:cs typeface="Corbel"/>
              <a:sym typeface="Corbel"/>
            </a:endParaRPr>
          </a:p>
          <a:p>
            <a:pPr indent="-374650" lvl="2" marL="1828800" marR="0" rtl="0" algn="l">
              <a:lnSpc>
                <a:spcPct val="100000"/>
              </a:lnSpc>
              <a:spcBef>
                <a:spcPts val="0"/>
              </a:spcBef>
              <a:spcAft>
                <a:spcPts val="0"/>
              </a:spcAft>
              <a:buClr>
                <a:schemeClr val="dk1"/>
              </a:buClr>
              <a:buSzPts val="2300"/>
              <a:buFont typeface="Corbel"/>
              <a:buChar char="■"/>
            </a:pPr>
            <a:r>
              <a:rPr i="1" lang="en-US" sz="2300">
                <a:solidFill>
                  <a:schemeClr val="dk1"/>
                </a:solidFill>
                <a:latin typeface="Corbel"/>
                <a:ea typeface="Corbel"/>
                <a:cs typeface="Corbel"/>
                <a:sym typeface="Corbel"/>
              </a:rPr>
              <a:t>decreases lipogenesis </a:t>
            </a:r>
            <a:endParaRPr i="1" sz="2300">
              <a:solidFill>
                <a:schemeClr val="dk1"/>
              </a:solidFill>
              <a:latin typeface="Corbel"/>
              <a:ea typeface="Corbel"/>
              <a:cs typeface="Corbel"/>
              <a:sym typeface="Corbe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11"/>
          <p:cNvSpPr txBox="1"/>
          <p:nvPr>
            <p:ph type="title"/>
          </p:nvPr>
        </p:nvSpPr>
        <p:spPr>
          <a:xfrm>
            <a:off x="1158240" y="-69178"/>
            <a:ext cx="9875400" cy="13563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accent1"/>
              </a:buClr>
              <a:buSzPts val="4400"/>
              <a:buFont typeface="Corbel"/>
              <a:buNone/>
            </a:pPr>
            <a:r>
              <a:rPr lang="en-US"/>
              <a:t>References </a:t>
            </a:r>
            <a:endParaRPr/>
          </a:p>
        </p:txBody>
      </p:sp>
      <p:sp>
        <p:nvSpPr>
          <p:cNvPr id="372" name="Google Shape;372;p11"/>
          <p:cNvSpPr txBox="1"/>
          <p:nvPr>
            <p:ph idx="1" type="body"/>
          </p:nvPr>
        </p:nvSpPr>
        <p:spPr>
          <a:xfrm>
            <a:off x="329125" y="954538"/>
            <a:ext cx="5621700" cy="6609900"/>
          </a:xfrm>
          <a:prstGeom prst="rect">
            <a:avLst/>
          </a:prstGeom>
          <a:noFill/>
          <a:ln>
            <a:noFill/>
          </a:ln>
        </p:spPr>
        <p:txBody>
          <a:bodyPr anchorCtr="0" anchor="t" bIns="45700" lIns="91425" spcFirstLastPara="1" rIns="91425" wrap="square" tIns="45700">
            <a:noAutofit/>
          </a:bodyPr>
          <a:lstStyle/>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1.        	D’Eon TM, Souza SC, Aronovitz M, Obin MS, Fried SK, Greenberg AS. Estrogen regulation of adiposity and fuel partitioning. Evidence of genomic and non-genomic regulation of lipogenic and oxidative pathways. </a:t>
            </a:r>
            <a:r>
              <a:rPr i="1" lang="en-US" sz="900">
                <a:solidFill>
                  <a:schemeClr val="dk1"/>
                </a:solidFill>
                <a:latin typeface="Arial"/>
                <a:ea typeface="Arial"/>
                <a:cs typeface="Arial"/>
                <a:sym typeface="Arial"/>
              </a:rPr>
              <a:t>J Biol Chem</a:t>
            </a:r>
            <a:r>
              <a:rPr lang="en-US" sz="900">
                <a:solidFill>
                  <a:schemeClr val="dk1"/>
                </a:solidFill>
                <a:latin typeface="Arial"/>
                <a:ea typeface="Arial"/>
                <a:cs typeface="Arial"/>
                <a:sym typeface="Arial"/>
              </a:rPr>
              <a:t>. 2005;280(43):35983-35991. doi:10.1074/jbc.M507339200</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2.        	Jacobs KA, Casazza GA, Suh S-H, Horning MA, Brooks GA. Fatty acid reesterification but not oxidation is increased by oral contraceptive use in women. </a:t>
            </a:r>
            <a:r>
              <a:rPr i="1" lang="en-US" sz="900">
                <a:solidFill>
                  <a:schemeClr val="dk1"/>
                </a:solidFill>
                <a:latin typeface="Arial"/>
                <a:ea typeface="Arial"/>
                <a:cs typeface="Arial"/>
                <a:sym typeface="Arial"/>
              </a:rPr>
              <a:t>Journal of Applied Physiology</a:t>
            </a:r>
            <a:r>
              <a:rPr lang="en-US" sz="900">
                <a:solidFill>
                  <a:schemeClr val="dk1"/>
                </a:solidFill>
                <a:latin typeface="Arial"/>
                <a:ea typeface="Arial"/>
                <a:cs typeface="Arial"/>
                <a:sym typeface="Arial"/>
              </a:rPr>
              <a:t>. 2005;98(5):1720-1731. doi:10.1152/japplphysiol.00685.2004</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3.        	Klump KL, Keel PK, Racine SE, et al. The interactive effects of estrogen and progesterone on changes in emotional eating across the menstrual cycle. </a:t>
            </a:r>
            <a:r>
              <a:rPr i="1" lang="en-US" sz="900">
                <a:solidFill>
                  <a:schemeClr val="dk1"/>
                </a:solidFill>
                <a:latin typeface="Arial"/>
                <a:ea typeface="Arial"/>
                <a:cs typeface="Arial"/>
                <a:sym typeface="Arial"/>
              </a:rPr>
              <a:t>J Abnorm Psychol</a:t>
            </a:r>
            <a:r>
              <a:rPr lang="en-US" sz="900">
                <a:solidFill>
                  <a:schemeClr val="dk1"/>
                </a:solidFill>
                <a:latin typeface="Arial"/>
                <a:ea typeface="Arial"/>
                <a:cs typeface="Arial"/>
                <a:sym typeface="Arial"/>
              </a:rPr>
              <a:t>. 2013;122(1):131-137. doi:10.1037/a0029524</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4.        	Magkos F, Patterson BW, Mittendorfer B. No effect of menstrual cycle phase on basal very-low-density lipoprotein triglyceride and apolipoprotein B-100 kinetics. </a:t>
            </a:r>
            <a:r>
              <a:rPr i="1" lang="en-US" sz="900">
                <a:solidFill>
                  <a:schemeClr val="dk1"/>
                </a:solidFill>
                <a:latin typeface="Arial"/>
                <a:ea typeface="Arial"/>
                <a:cs typeface="Arial"/>
                <a:sym typeface="Arial"/>
              </a:rPr>
              <a:t>American Journal of Physiology-Endocrinology and Metabolism</a:t>
            </a:r>
            <a:r>
              <a:rPr lang="en-US" sz="900">
                <a:solidFill>
                  <a:schemeClr val="dk1"/>
                </a:solidFill>
                <a:latin typeface="Arial"/>
                <a:ea typeface="Arial"/>
                <a:cs typeface="Arial"/>
                <a:sym typeface="Arial"/>
              </a:rPr>
              <a:t>. 2006;291(6):E1243-E1249. doi:10.1152/ajpendo.00246.2006</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5.        	Rodríguez-Cuenca S, Monjo M, Gianotti M, Proenza AM, Roca P. Expression of mitochondrial biogenesis-signaling factors in brown adipocytes is influenced specifically by 17beta-estradiol, testosterone, and progesterone. </a:t>
            </a:r>
            <a:r>
              <a:rPr i="1" lang="en-US" sz="900">
                <a:solidFill>
                  <a:schemeClr val="dk1"/>
                </a:solidFill>
                <a:latin typeface="Arial"/>
                <a:ea typeface="Arial"/>
                <a:cs typeface="Arial"/>
                <a:sym typeface="Arial"/>
              </a:rPr>
              <a:t>Am J Physiol Endocrinol Metab</a:t>
            </a:r>
            <a:r>
              <a:rPr lang="en-US" sz="900">
                <a:solidFill>
                  <a:schemeClr val="dk1"/>
                </a:solidFill>
                <a:latin typeface="Arial"/>
                <a:ea typeface="Arial"/>
                <a:cs typeface="Arial"/>
                <a:sym typeface="Arial"/>
              </a:rPr>
              <a:t>. 2007;292(1):E340-346. doi:10.1152/ajpendo.00175.2006</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6.        	Wang Y-X, Zhang C-L, Yu RT, et al. Regulation of muscle fiber type and running endurance by PPARdelta. </a:t>
            </a:r>
            <a:r>
              <a:rPr i="1" lang="en-US" sz="900">
                <a:solidFill>
                  <a:schemeClr val="dk1"/>
                </a:solidFill>
                <a:latin typeface="Arial"/>
                <a:ea typeface="Arial"/>
                <a:cs typeface="Arial"/>
                <a:sym typeface="Arial"/>
              </a:rPr>
              <a:t>PLoS Biol</a:t>
            </a:r>
            <a:r>
              <a:rPr lang="en-US" sz="900">
                <a:solidFill>
                  <a:schemeClr val="dk1"/>
                </a:solidFill>
                <a:latin typeface="Arial"/>
                <a:ea typeface="Arial"/>
                <a:cs typeface="Arial"/>
                <a:sym typeface="Arial"/>
              </a:rPr>
              <a:t>. 2004;2(10):e294. doi:10.1371/journal.pbio.0020294</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7.        	Horton TJ, Miller EK, Bourret K. No effect of menstrual cycle phase on glycerol or palmitate kinetics during 90 min of moderate exercise. </a:t>
            </a:r>
            <a:r>
              <a:rPr i="1" lang="en-US" sz="900">
                <a:solidFill>
                  <a:schemeClr val="dk1"/>
                </a:solidFill>
                <a:latin typeface="Arial"/>
                <a:ea typeface="Arial"/>
                <a:cs typeface="Arial"/>
                <a:sym typeface="Arial"/>
              </a:rPr>
              <a:t>Journal of Applied Physiology</a:t>
            </a:r>
            <a:r>
              <a:rPr lang="en-US" sz="900">
                <a:solidFill>
                  <a:schemeClr val="dk1"/>
                </a:solidFill>
                <a:latin typeface="Arial"/>
                <a:ea typeface="Arial"/>
                <a:cs typeface="Arial"/>
                <a:sym typeface="Arial"/>
              </a:rPr>
              <a:t>. 2006;100(3):917-925. doi:10.1152/japplphysiol.00491.2005</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rPr lang="en-US" sz="900">
                <a:solidFill>
                  <a:schemeClr val="dk1"/>
                </a:solidFill>
                <a:latin typeface="Arial"/>
                <a:ea typeface="Arial"/>
                <a:cs typeface="Arial"/>
                <a:sym typeface="Arial"/>
              </a:rPr>
              <a:t>8.        	Lourenço TF, Martins LEB, Tessutti LS, Brenzikofer R, Macedo DV. Reproducibility of an incremental treadmill VO(2)max test with gas exchange analysis for runners. </a:t>
            </a:r>
            <a:r>
              <a:rPr i="1" lang="en-US" sz="900">
                <a:solidFill>
                  <a:schemeClr val="dk1"/>
                </a:solidFill>
                <a:latin typeface="Arial"/>
                <a:ea typeface="Arial"/>
                <a:cs typeface="Arial"/>
                <a:sym typeface="Arial"/>
              </a:rPr>
              <a:t>J Strength Cond Res</a:t>
            </a:r>
            <a:r>
              <a:rPr lang="en-US" sz="900">
                <a:solidFill>
                  <a:schemeClr val="dk1"/>
                </a:solidFill>
                <a:latin typeface="Arial"/>
                <a:ea typeface="Arial"/>
                <a:cs typeface="Arial"/>
                <a:sym typeface="Arial"/>
              </a:rPr>
              <a:t>. 2011;25(7):1994-1999. doi:10.1519/JSC.0b013e3181e501d6</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9.        	Horton TJ, Miller EK, Glueck D, Tench K. No effect of menstrual cycle phase on glucose kinetics  and fuel oxidation during moderate-intensity exercise. American Journal of Physiology-Endocrinology and Metabolism. 2002;282(4):E752-E762. doi:10.1152/ajpendo.00238.2001</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10.      	Shepard MK, Senturia YD. Comparison of serum progesterone and endometrial biopsy for confirmation of ovulation and evaluation of luteal function. Fertil Steril. 1977;28(5):541-548. doi:10.1016/s0015-0282(16)42554-9</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t/>
            </a:r>
            <a:endParaRPr sz="900">
              <a:solidFill>
                <a:schemeClr val="dk1"/>
              </a:solidFill>
              <a:latin typeface="Arial"/>
              <a:ea typeface="Arial"/>
              <a:cs typeface="Arial"/>
              <a:sym typeface="Arial"/>
            </a:endParaRPr>
          </a:p>
          <a:p>
            <a:pPr indent="0" lvl="0" marL="457200" rtl="0" algn="l">
              <a:lnSpc>
                <a:spcPct val="125000"/>
              </a:lnSpc>
              <a:spcBef>
                <a:spcPts val="0"/>
              </a:spcBef>
              <a:spcAft>
                <a:spcPts val="0"/>
              </a:spcAft>
              <a:buSzPts val="1440"/>
              <a:buNone/>
            </a:pPr>
            <a:r>
              <a:t/>
            </a:r>
            <a:endParaRPr sz="900">
              <a:solidFill>
                <a:schemeClr val="dk1"/>
              </a:solidFill>
              <a:latin typeface="Calibri"/>
              <a:ea typeface="Calibri"/>
              <a:cs typeface="Calibri"/>
              <a:sym typeface="Calibri"/>
            </a:endParaRPr>
          </a:p>
        </p:txBody>
      </p:sp>
      <p:sp>
        <p:nvSpPr>
          <p:cNvPr id="373" name="Google Shape;373;p11"/>
          <p:cNvSpPr txBox="1"/>
          <p:nvPr>
            <p:ph idx="1" type="body"/>
          </p:nvPr>
        </p:nvSpPr>
        <p:spPr>
          <a:xfrm>
            <a:off x="6084150" y="909382"/>
            <a:ext cx="5862600" cy="6609900"/>
          </a:xfrm>
          <a:prstGeom prst="rect">
            <a:avLst/>
          </a:prstGeom>
          <a:noFill/>
          <a:ln>
            <a:noFill/>
          </a:ln>
        </p:spPr>
        <p:txBody>
          <a:bodyPr anchorCtr="0" anchor="t" bIns="45700" lIns="91425" spcFirstLastPara="1" rIns="91425" wrap="square" tIns="45700">
            <a:noAutofit/>
          </a:bodyPr>
          <a:lstStyle/>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11.      	Franssen FME, Sauerwein HP, Rutten EPA, Wouters EFM, Schols AMWJ. Whole-body resting and exercise-induced lipolysis in sarcopaenic patients with COPD. </a:t>
            </a:r>
            <a:r>
              <a:rPr i="1" lang="en-US" sz="900">
                <a:solidFill>
                  <a:schemeClr val="dk1"/>
                </a:solidFill>
                <a:latin typeface="Arial"/>
                <a:ea typeface="Arial"/>
                <a:cs typeface="Arial"/>
                <a:sym typeface="Arial"/>
              </a:rPr>
              <a:t>European Respiratory Journal</a:t>
            </a:r>
            <a:r>
              <a:rPr lang="en-US" sz="900">
                <a:solidFill>
                  <a:schemeClr val="dk1"/>
                </a:solidFill>
                <a:latin typeface="Arial"/>
                <a:ea typeface="Arial"/>
                <a:cs typeface="Arial"/>
                <a:sym typeface="Arial"/>
              </a:rPr>
              <a:t>. 2008;32(6):1466-1471. doi:10.1183/09031936.00014008</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12. 	Reed BG, Carr BR. The Normal Menstrual Cycle and the Control of Ovulation. In: Feingold KR, Anawalt B, Boyce A, et al., eds. Endotext. MDText.com, Inc.; 2000. Accessed November 24, 2020. http://www.ncbi.nlm.nih.gov/books/NBK279054/</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13. 	Benoit V, Valette A, Mercier L, Meignen JM, Boyer J. Potentiation of epinephrine-induced lipolysis in fat cells from estrogen-treated rats. Biochem Biophys Res Commun. 1982;109(4):1186-1191. doi:10.1016/0006-291x(82)91902-7</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14. 	Oosthuyse T, Bosch AN. The effect of the menstrual cycle on exercise metabolism: implications for exercise performance in eumenorrhoeic women. Sports Med. 2010;40(3):207-227. doi:10.2165/11317090-000000000-00000</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15. 	Schulz Eberhard, Anter Elad, Zou Ming-Hui, Keaney John F. Estradiol-Mediated Endothelial Nitric Oxide Synthase Association With Heat Shock Protein 90 Requires Adenosine Monophosphate-Dependent Protein Kinase. Circulation. 2005;111(25):3473-3480. doi:10.1161/CIRCULATIONAHA.105.546812</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16. 	Walsh, J. W., Hasler, W. L., Nugent, C. E., &amp; Owyang, C. (1996). Progesterone and estrogen are potential mediators of gastric slow-wave dysrhythmias in nausea of pregnancy. American Journal of Physiology-Gastrointestinal and Liver Physiology, 270(3), G506–G514. https://doi.org/10.1152/ajpgi.1996.270.3.G506</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17.	</a:t>
            </a:r>
            <a:r>
              <a:rPr lang="en-US" sz="900">
                <a:solidFill>
                  <a:schemeClr val="dk1"/>
                </a:solidFill>
                <a:latin typeface="Arial"/>
                <a:ea typeface="Arial"/>
                <a:cs typeface="Arial"/>
                <a:sym typeface="Arial"/>
              </a:rPr>
              <a:t>Schock, H., Zeleniuch-Jacquotte, A., Lundin, E., Grankvist, K., Lakso, H.-Å., Idahl, A., Lehtinen, M., Surcel, H.-M., &amp; Fortner, R. T. (2016). Hormone concentrations throughout uncomplicated pregnancies: A longitudinal study. BMC Pregnancy and Childbirth, 16(1), 146. https://doi.org/10.1186/s12884-016-0937-5</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18.	STROBINO, B., &amp; PANTEL-SILVERMAN, J. (1989). GESTATIONAL VAGINAL BLEEDING AND PREGNANCY OUTCOME. American Journal of Epidemiology, 129(4), 806–815. https://doi.org/10.1093/oxfordjournals.aje.a115195</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19.	Wessel, J., Endrikat, J., &amp; Buscher, U. (2002). Frequency of denial of pregnancy: Results and epidemiological significance of a 1-year prospective study in Berlin. Acta Obstetricia et Gynecologica Scandinavica, 81(11), 1021–1027. https://doi.org/10.1034/j.1600-0412.2002.811105.x</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rPr lang="en-US" sz="900">
                <a:solidFill>
                  <a:schemeClr val="dk1"/>
                </a:solidFill>
                <a:latin typeface="Arial"/>
                <a:ea typeface="Arial"/>
                <a:cs typeface="Arial"/>
                <a:sym typeface="Arial"/>
              </a:rPr>
              <a:t>20. 	Butler, S. A., Khanlian, S. A., &amp; Cole, L. A. (2001). Detection of Early Pregnancy Forms of Human Chorionic Gonadotropin by Home Pregnancy Test Devices. Clinical Chemistry, 47(12), 2131–2136. https://doi.org/10.1093/clinchem/47.12.2131</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SzPts val="1440"/>
              <a:buNone/>
            </a:pPr>
            <a:r>
              <a:t/>
            </a:r>
            <a:endParaRPr sz="900">
              <a:solidFill>
                <a:schemeClr val="dk1"/>
              </a:solidFill>
              <a:latin typeface="Arial"/>
              <a:ea typeface="Arial"/>
              <a:cs typeface="Arial"/>
              <a:sym typeface="Arial"/>
            </a:endParaRPr>
          </a:p>
          <a:p>
            <a:pPr indent="0" lvl="0" marL="0" rtl="0" algn="l">
              <a:lnSpc>
                <a:spcPct val="125000"/>
              </a:lnSpc>
              <a:spcBef>
                <a:spcPts val="0"/>
              </a:spcBef>
              <a:spcAft>
                <a:spcPts val="0"/>
              </a:spcAft>
              <a:buClr>
                <a:schemeClr val="dk1"/>
              </a:buClr>
              <a:buSzPts val="1100"/>
              <a:buFont typeface="Arial"/>
              <a:buNone/>
            </a:pPr>
            <a:r>
              <a:t/>
            </a:r>
            <a:endParaRPr sz="900">
              <a:solidFill>
                <a:schemeClr val="dk1"/>
              </a:solidFill>
              <a:latin typeface="Arial"/>
              <a:ea typeface="Arial"/>
              <a:cs typeface="Arial"/>
              <a:sym typeface="Arial"/>
            </a:endParaRPr>
          </a:p>
          <a:p>
            <a:pPr indent="0" lvl="0" marL="457200" rtl="0" algn="l">
              <a:lnSpc>
                <a:spcPct val="125000"/>
              </a:lnSpc>
              <a:spcBef>
                <a:spcPts val="0"/>
              </a:spcBef>
              <a:spcAft>
                <a:spcPts val="0"/>
              </a:spcAft>
              <a:buSzPts val="1440"/>
              <a:buNone/>
            </a:pPr>
            <a:r>
              <a:t/>
            </a:r>
            <a:endParaRPr sz="9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idx="1" type="body"/>
          </p:nvPr>
        </p:nvSpPr>
        <p:spPr>
          <a:xfrm>
            <a:off x="2081750" y="1332075"/>
            <a:ext cx="8185500" cy="40386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400"/>
              </a:spcBef>
              <a:spcAft>
                <a:spcPts val="0"/>
              </a:spcAft>
              <a:buClr>
                <a:schemeClr val="dk1"/>
              </a:buClr>
              <a:buSzPts val="1100"/>
              <a:buFont typeface="Arial"/>
              <a:buNone/>
            </a:pPr>
            <a:r>
              <a:rPr lang="en-US" sz="3900">
                <a:solidFill>
                  <a:srgbClr val="A6B727"/>
                </a:solidFill>
              </a:rPr>
              <a:t>The purpose of this study is to investigate differences in running mediated FFA release between three  menstrual cycle phases (i.e. early follicular, late follicular, and mid-luteal) in habitually active women. </a:t>
            </a:r>
            <a:endParaRPr sz="2500"/>
          </a:p>
        </p:txBody>
      </p:sp>
      <p:sp>
        <p:nvSpPr>
          <p:cNvPr id="110" name="Google Shape;110;p4"/>
          <p:cNvSpPr txBox="1"/>
          <p:nvPr/>
        </p:nvSpPr>
        <p:spPr>
          <a:xfrm>
            <a:off x="4691395" y="126522"/>
            <a:ext cx="28092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Purpose </a:t>
            </a:r>
            <a:endParaRPr b="0" i="0" sz="1400" u="none" cap="none" strike="noStrike">
              <a:solidFill>
                <a:srgbClr val="000000"/>
              </a:solidFill>
              <a:latin typeface="Arial"/>
              <a:ea typeface="Arial"/>
              <a:cs typeface="Arial"/>
              <a:sym typeface="Arial"/>
            </a:endParaRPr>
          </a:p>
        </p:txBody>
      </p:sp>
      <p:cxnSp>
        <p:nvCxnSpPr>
          <p:cNvPr id="111" name="Google Shape;111;p4"/>
          <p:cNvCxnSpPr/>
          <p:nvPr/>
        </p:nvCxnSpPr>
        <p:spPr>
          <a:xfrm>
            <a:off x="2371650" y="5039775"/>
            <a:ext cx="7569600" cy="0"/>
          </a:xfrm>
          <a:prstGeom prst="straightConnector1">
            <a:avLst/>
          </a:prstGeom>
          <a:noFill/>
          <a:ln cap="flat" cmpd="sng" w="152400">
            <a:solidFill>
              <a:srgbClr val="C27BA0"/>
            </a:solidFill>
            <a:prstDash val="solid"/>
            <a:round/>
            <a:headEnd len="sm" w="sm" type="none"/>
            <a:tailEnd len="sm" w="sm"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7ae31c4730_0_38"/>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17" name="Google Shape;117;g7ae31c4730_0_38"/>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18" name="Google Shape;118;g7ae31c4730_0_38"/>
          <p:cNvSpPr/>
          <p:nvPr/>
        </p:nvSpPr>
        <p:spPr>
          <a:xfrm>
            <a:off x="358375" y="1195600"/>
            <a:ext cx="8378100" cy="51747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7ae31c4730_0_50"/>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24" name="Google Shape;124;g7ae31c4730_0_50"/>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25" name="Google Shape;125;g7ae31c4730_0_50"/>
          <p:cNvSpPr/>
          <p:nvPr/>
        </p:nvSpPr>
        <p:spPr>
          <a:xfrm>
            <a:off x="358375" y="1752225"/>
            <a:ext cx="8378100" cy="4618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7ae31c4730_0_44"/>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31" name="Google Shape;131;g7ae31c4730_0_44"/>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pregnant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 Menstrual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32" name="Google Shape;132;g7ae31c4730_0_44"/>
          <p:cNvSpPr/>
          <p:nvPr/>
        </p:nvSpPr>
        <p:spPr>
          <a:xfrm>
            <a:off x="358375" y="2193175"/>
            <a:ext cx="8378100" cy="4177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5"/>
          <p:cNvSpPr txBox="1"/>
          <p:nvPr/>
        </p:nvSpPr>
        <p:spPr>
          <a:xfrm>
            <a:off x="4916700" y="124000"/>
            <a:ext cx="2358600" cy="1356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4400"/>
              <a:buFont typeface="Corbel"/>
              <a:buNone/>
            </a:pPr>
            <a:r>
              <a:rPr b="0" i="0" lang="en-US" sz="4400" u="none" cap="none" strike="noStrike">
                <a:solidFill>
                  <a:schemeClr val="accent1"/>
                </a:solidFill>
                <a:latin typeface="Corbel"/>
                <a:ea typeface="Corbel"/>
                <a:cs typeface="Corbel"/>
                <a:sym typeface="Corbel"/>
              </a:rPr>
              <a:t>Methods</a:t>
            </a:r>
            <a:endParaRPr b="0" i="0" sz="1400" u="none" cap="none" strike="noStrike">
              <a:solidFill>
                <a:srgbClr val="000000"/>
              </a:solidFill>
              <a:latin typeface="Arial"/>
              <a:ea typeface="Arial"/>
              <a:cs typeface="Arial"/>
              <a:sym typeface="Arial"/>
            </a:endParaRPr>
          </a:p>
        </p:txBody>
      </p:sp>
      <p:sp>
        <p:nvSpPr>
          <p:cNvPr id="138" name="Google Shape;138;p5"/>
          <p:cNvSpPr txBox="1"/>
          <p:nvPr/>
        </p:nvSpPr>
        <p:spPr>
          <a:xfrm>
            <a:off x="358375" y="1195600"/>
            <a:ext cx="11393100" cy="55458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3200">
                <a:latin typeface="Corbel"/>
                <a:ea typeface="Corbel"/>
                <a:cs typeface="Corbel"/>
                <a:sym typeface="Corbel"/>
              </a:rPr>
              <a:t>Subjects:</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Young, healthy,habitually active</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Eumenorrheic + not p</a:t>
            </a:r>
            <a:r>
              <a:rPr lang="en-US" sz="3200">
                <a:latin typeface="Corbel"/>
                <a:ea typeface="Corbel"/>
                <a:cs typeface="Corbel"/>
                <a:sym typeface="Corbel"/>
              </a:rPr>
              <a:t>regnant</a:t>
            </a:r>
            <a:r>
              <a:rPr lang="en-US" sz="3200">
                <a:latin typeface="Corbel"/>
                <a:ea typeface="Corbel"/>
                <a:cs typeface="Corbel"/>
                <a:sym typeface="Corbel"/>
              </a:rPr>
              <a:t> </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Determining</a:t>
            </a:r>
            <a:r>
              <a:rPr lang="en-US" sz="3200">
                <a:latin typeface="Corbel"/>
                <a:ea typeface="Corbel"/>
                <a:cs typeface="Corbel"/>
                <a:sym typeface="Corbel"/>
              </a:rPr>
              <a:t> </a:t>
            </a:r>
            <a:r>
              <a:rPr lang="en-US" sz="3200">
                <a:latin typeface="Corbel"/>
                <a:ea typeface="Corbel"/>
                <a:cs typeface="Corbel"/>
                <a:sym typeface="Corbel"/>
              </a:rPr>
              <a:t>Menstrual</a:t>
            </a:r>
            <a:r>
              <a:rPr lang="en-US" sz="3200">
                <a:latin typeface="Corbel"/>
                <a:ea typeface="Corbel"/>
                <a:cs typeface="Corbel"/>
                <a:sym typeface="Corbel"/>
              </a:rPr>
              <a:t> Cycles </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Ovulation Test Kits: EF; LF; ML phases</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Dietary Protocol: controlled</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200">
              <a:latin typeface="Corbel"/>
              <a:ea typeface="Corbel"/>
              <a:cs typeface="Corbel"/>
              <a:sym typeface="Corbel"/>
            </a:endParaRPr>
          </a:p>
          <a:p>
            <a:pPr indent="0" lvl="0" marL="0" rtl="0" algn="l">
              <a:lnSpc>
                <a:spcPct val="90000"/>
              </a:lnSpc>
              <a:spcBef>
                <a:spcPts val="0"/>
              </a:spcBef>
              <a:spcAft>
                <a:spcPts val="0"/>
              </a:spcAft>
              <a:buNone/>
            </a:pPr>
            <a:r>
              <a:rPr lang="en-US" sz="3200">
                <a:latin typeface="Corbel"/>
                <a:ea typeface="Corbel"/>
                <a:cs typeface="Corbel"/>
                <a:sym typeface="Corbel"/>
              </a:rPr>
              <a:t>Exercise Protocol: VO2 max &amp; 60% intensity</a:t>
            </a:r>
            <a:endParaRPr sz="3200">
              <a:latin typeface="Corbel"/>
              <a:ea typeface="Corbel"/>
              <a:cs typeface="Corbel"/>
              <a:sym typeface="Corbel"/>
            </a:endParaRPr>
          </a:p>
          <a:p>
            <a:pPr indent="-431800" lvl="0" marL="914400" rtl="0" algn="l">
              <a:lnSpc>
                <a:spcPct val="90000"/>
              </a:lnSpc>
              <a:spcBef>
                <a:spcPts val="0"/>
              </a:spcBef>
              <a:spcAft>
                <a:spcPts val="0"/>
              </a:spcAft>
              <a:buSzPts val="3200"/>
              <a:buFont typeface="Corbel"/>
              <a:buChar char="●"/>
            </a:pPr>
            <a:r>
              <a:rPr lang="en-US" sz="3200">
                <a:latin typeface="Corbel"/>
                <a:ea typeface="Corbel"/>
                <a:cs typeface="Corbel"/>
                <a:sym typeface="Corbel"/>
              </a:rPr>
              <a:t>Incremental treadmill test at EF phase</a:t>
            </a:r>
            <a:endParaRPr sz="3200">
              <a:latin typeface="Corbel"/>
              <a:ea typeface="Corbel"/>
              <a:cs typeface="Corbel"/>
              <a:sym typeface="Corbel"/>
            </a:endParaRPr>
          </a:p>
          <a:p>
            <a:pPr indent="0" lvl="0" marL="0" rtl="0" algn="l">
              <a:lnSpc>
                <a:spcPct val="90000"/>
              </a:lnSpc>
              <a:spcBef>
                <a:spcPts val="0"/>
              </a:spcBef>
              <a:spcAft>
                <a:spcPts val="0"/>
              </a:spcAft>
              <a:buNone/>
            </a:pPr>
            <a:r>
              <a:t/>
            </a:r>
            <a:endParaRPr sz="3500">
              <a:latin typeface="Corbel"/>
              <a:ea typeface="Corbel"/>
              <a:cs typeface="Corbel"/>
              <a:sym typeface="Corbel"/>
            </a:endParaRPr>
          </a:p>
        </p:txBody>
      </p:sp>
      <p:sp>
        <p:nvSpPr>
          <p:cNvPr id="139" name="Google Shape;139;p5"/>
          <p:cNvSpPr/>
          <p:nvPr/>
        </p:nvSpPr>
        <p:spPr>
          <a:xfrm>
            <a:off x="358375" y="2877800"/>
            <a:ext cx="8378100" cy="3492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5"/>
          <p:cNvSpPr/>
          <p:nvPr/>
        </p:nvSpPr>
        <p:spPr>
          <a:xfrm>
            <a:off x="638425" y="1742275"/>
            <a:ext cx="8378100" cy="450900"/>
          </a:xfrm>
          <a:prstGeom prst="rect">
            <a:avLst/>
          </a:prstGeom>
          <a:solidFill>
            <a:srgbClr val="FFFFFF">
              <a:alpha val="55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id="145" name="Google Shape;145;g7ae31c4730_0_81"/>
          <p:cNvPicPr preferRelativeResize="0"/>
          <p:nvPr/>
        </p:nvPicPr>
        <p:blipFill rotWithShape="1">
          <a:blip r:embed="rId3">
            <a:alphaModFix/>
          </a:blip>
          <a:srcRect b="0" l="22070" r="25167" t="0"/>
          <a:stretch/>
        </p:blipFill>
        <p:spPr>
          <a:xfrm flipH="1">
            <a:off x="666250" y="250925"/>
            <a:ext cx="5042925" cy="6356150"/>
          </a:xfrm>
          <a:prstGeom prst="rect">
            <a:avLst/>
          </a:prstGeom>
          <a:noFill/>
          <a:ln cap="flat" cmpd="sng" w="76200">
            <a:solidFill>
              <a:srgbClr val="A6B727"/>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