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slide" Target="slides/slide10.xml"/><Relationship Id="rId14" Type="http://schemas.openxmlformats.org/officeDocument/2006/relationships/slide" Target="slides/slide9.xml"/><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05" name="Shape 105"/>
        <p:cNvGrpSpPr/>
        <p:nvPr/>
      </p:nvGrpSpPr>
      <p:grpSpPr>
        <a:xfrm>
          <a:off x="0" y="0"/>
          <a:ext cx="0" cy="0"/>
          <a:chOff x="0" y="0"/>
          <a:chExt cx="0" cy="0"/>
        </a:xfrm>
      </p:grpSpPr>
      <p:sp>
        <p:nvSpPr>
          <p:cNvPr id="106" name="Google Shape;106;g1c741cc72ba42e5a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7" name="Google Shape;107;g1c741cc72ba42e5a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6" name="Shape 56"/>
        <p:cNvGrpSpPr/>
        <p:nvPr/>
      </p:nvGrpSpPr>
      <p:grpSpPr>
        <a:xfrm>
          <a:off x="0" y="0"/>
          <a:ext cx="0" cy="0"/>
          <a:chOff x="0" y="0"/>
          <a:chExt cx="0" cy="0"/>
        </a:xfrm>
      </p:grpSpPr>
      <p:sp>
        <p:nvSpPr>
          <p:cNvPr id="57" name="Google Shape;57;g847c871136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8" name="Google Shape;58;g847c871136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2" name="Shape 62"/>
        <p:cNvGrpSpPr/>
        <p:nvPr/>
      </p:nvGrpSpPr>
      <p:grpSpPr>
        <a:xfrm>
          <a:off x="0" y="0"/>
          <a:ext cx="0" cy="0"/>
          <a:chOff x="0" y="0"/>
          <a:chExt cx="0" cy="0"/>
        </a:xfrm>
      </p:grpSpPr>
      <p:sp>
        <p:nvSpPr>
          <p:cNvPr id="63" name="Google Shape;63;g77339e3fe3_1_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4" name="Google Shape;64;g77339e3fe3_1_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8" name="Shape 68"/>
        <p:cNvGrpSpPr/>
        <p:nvPr/>
      </p:nvGrpSpPr>
      <p:grpSpPr>
        <a:xfrm>
          <a:off x="0" y="0"/>
          <a:ext cx="0" cy="0"/>
          <a:chOff x="0" y="0"/>
          <a:chExt cx="0" cy="0"/>
        </a:xfrm>
      </p:grpSpPr>
      <p:sp>
        <p:nvSpPr>
          <p:cNvPr id="69" name="Google Shape;69;g77339e3fe3_1_1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0" name="Google Shape;70;g77339e3fe3_1_1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4" name="Shape 74"/>
        <p:cNvGrpSpPr/>
        <p:nvPr/>
      </p:nvGrpSpPr>
      <p:grpSpPr>
        <a:xfrm>
          <a:off x="0" y="0"/>
          <a:ext cx="0" cy="0"/>
          <a:chOff x="0" y="0"/>
          <a:chExt cx="0" cy="0"/>
        </a:xfrm>
      </p:grpSpPr>
      <p:sp>
        <p:nvSpPr>
          <p:cNvPr id="75" name="Google Shape;75;g76f94bbd2d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6" name="Google Shape;76;g76f94bbd2d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0" name="Shape 80"/>
        <p:cNvGrpSpPr/>
        <p:nvPr/>
      </p:nvGrpSpPr>
      <p:grpSpPr>
        <a:xfrm>
          <a:off x="0" y="0"/>
          <a:ext cx="0" cy="0"/>
          <a:chOff x="0" y="0"/>
          <a:chExt cx="0" cy="0"/>
        </a:xfrm>
      </p:grpSpPr>
      <p:sp>
        <p:nvSpPr>
          <p:cNvPr id="81" name="Google Shape;81;g76f0bc3abf_0_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2" name="Google Shape;82;g76f0bc3abf_0_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6" name="Shape 86"/>
        <p:cNvGrpSpPr/>
        <p:nvPr/>
      </p:nvGrpSpPr>
      <p:grpSpPr>
        <a:xfrm>
          <a:off x="0" y="0"/>
          <a:ext cx="0" cy="0"/>
          <a:chOff x="0" y="0"/>
          <a:chExt cx="0" cy="0"/>
        </a:xfrm>
      </p:grpSpPr>
      <p:sp>
        <p:nvSpPr>
          <p:cNvPr id="87" name="Google Shape;87;g76f0bc3abf_0_2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8" name="Google Shape;88;g76f0bc3abf_0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2" name="Shape 92"/>
        <p:cNvGrpSpPr/>
        <p:nvPr/>
      </p:nvGrpSpPr>
      <p:grpSpPr>
        <a:xfrm>
          <a:off x="0" y="0"/>
          <a:ext cx="0" cy="0"/>
          <a:chOff x="0" y="0"/>
          <a:chExt cx="0" cy="0"/>
        </a:xfrm>
      </p:grpSpPr>
      <p:sp>
        <p:nvSpPr>
          <p:cNvPr id="93" name="Google Shape;93;g76f0bc3abf_0_1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4" name="Google Shape;94;g76f0bc3abf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8" name="Shape 98"/>
        <p:cNvGrpSpPr/>
        <p:nvPr/>
      </p:nvGrpSpPr>
      <p:grpSpPr>
        <a:xfrm>
          <a:off x="0" y="0"/>
          <a:ext cx="0" cy="0"/>
          <a:chOff x="0" y="0"/>
          <a:chExt cx="0" cy="0"/>
        </a:xfrm>
      </p:grpSpPr>
      <p:sp>
        <p:nvSpPr>
          <p:cNvPr id="99" name="Google Shape;99;g76f0bc3abf_0_1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0" name="Google Shape;100;g76f0bc3abf_0_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0.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 Id="rId3" Type="http://schemas.openxmlformats.org/officeDocument/2006/relationships/hyperlink" Target="https://counseling.humboldt.edu/counseling-psychological-services" TargetMode="External"/><Relationship Id="rId4" Type="http://schemas.openxmlformats.org/officeDocument/2006/relationships/hyperlink" Target="https://counseling.humboldt.edu/confidentiality"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 Id="rId3" Type="http://schemas.openxmlformats.org/officeDocument/2006/relationships/hyperlink" Target="https://counseling.humboldt.edu/groups-workshops-during-coronavirus" TargetMode="External"/><Relationship Id="rId4" Type="http://schemas.openxmlformats.org/officeDocument/2006/relationships/hyperlink" Target="https://counseling.humboldt.edu/community-resources"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3" name="Shape 53"/>
        <p:cNvGrpSpPr/>
        <p:nvPr/>
      </p:nvGrpSpPr>
      <p:grpSpPr>
        <a:xfrm>
          <a:off x="0" y="0"/>
          <a:ext cx="0" cy="0"/>
          <a:chOff x="0" y="0"/>
          <a:chExt cx="0" cy="0"/>
        </a:xfrm>
      </p:grpSpPr>
      <p:sp>
        <p:nvSpPr>
          <p:cNvPr id="54" name="Google Shape;54;p13"/>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t>CAPS Service Learning Team</a:t>
            </a:r>
            <a:endParaRPr/>
          </a:p>
        </p:txBody>
      </p:sp>
      <p:sp>
        <p:nvSpPr>
          <p:cNvPr id="55" name="Google Shape;55;p13"/>
          <p:cNvSpPr txBox="1"/>
          <p:nvPr>
            <p:ph idx="1" type="subTitle"/>
          </p:nvPr>
        </p:nvSpPr>
        <p:spPr>
          <a:xfrm>
            <a:off x="311700" y="2973425"/>
            <a:ext cx="8520600" cy="7926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a:solidFill>
                  <a:srgbClr val="000000"/>
                </a:solidFill>
              </a:rPr>
              <a:t>Psyc 438: Dynamics of Abnormal Behavior</a:t>
            </a:r>
            <a:endParaRPr>
              <a:solidFill>
                <a:srgbClr val="000000"/>
              </a:solidFill>
            </a:endParaRPr>
          </a:p>
          <a:p>
            <a:pPr indent="0" lvl="0" marL="0" rtl="0" algn="ctr">
              <a:spcBef>
                <a:spcPts val="0"/>
              </a:spcBef>
              <a:spcAft>
                <a:spcPts val="0"/>
              </a:spcAft>
              <a:buNone/>
            </a:pPr>
            <a:r>
              <a:rPr lang="en">
                <a:solidFill>
                  <a:srgbClr val="000000"/>
                </a:solidFill>
              </a:rPr>
              <a:t>12:00 PM Section </a:t>
            </a:r>
            <a:endParaRPr>
              <a:solidFill>
                <a:srgbClr val="000000"/>
              </a:solidFill>
            </a:endParaRPr>
          </a:p>
          <a:p>
            <a:pPr indent="0" lvl="0" marL="0" rtl="0" algn="ctr">
              <a:spcBef>
                <a:spcPts val="0"/>
              </a:spcBef>
              <a:spcAft>
                <a:spcPts val="0"/>
              </a:spcAft>
              <a:buNone/>
            </a:pPr>
            <a:r>
              <a:rPr lang="en">
                <a:solidFill>
                  <a:srgbClr val="000000"/>
                </a:solidFill>
              </a:rPr>
              <a:t>Spring 2020</a:t>
            </a:r>
            <a:endParaRPr>
              <a:solidFill>
                <a:srgbClr val="000000"/>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8" name="Shape 108"/>
        <p:cNvGrpSpPr/>
        <p:nvPr/>
      </p:nvGrpSpPr>
      <p:grpSpPr>
        <a:xfrm>
          <a:off x="0" y="0"/>
          <a:ext cx="0" cy="0"/>
          <a:chOff x="0" y="0"/>
          <a:chExt cx="0" cy="0"/>
        </a:xfrm>
      </p:grpSpPr>
      <p:sp>
        <p:nvSpPr>
          <p:cNvPr id="109" name="Google Shape;109;p22"/>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a:t>Making CAPS R</a:t>
            </a:r>
            <a:r>
              <a:rPr lang="en"/>
              <a:t>esources Available to All</a:t>
            </a:r>
            <a:endParaRPr/>
          </a:p>
        </p:txBody>
      </p:sp>
      <p:sp>
        <p:nvSpPr>
          <p:cNvPr id="110" name="Google Shape;110;p22"/>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000000"/>
                </a:solidFill>
              </a:rPr>
              <a:t>By making Prezis ADA </a:t>
            </a:r>
            <a:r>
              <a:rPr lang="en">
                <a:solidFill>
                  <a:srgbClr val="000000"/>
                </a:solidFill>
              </a:rPr>
              <a:t>compliant and creating an ADA compliant, virtual SkillShop for students at HSU, our team has played a role in allowing all students with hearing, visual, motor, physical, and psychological impairments to receive equal access to resources that are much needed during the Covid-19 Pandemic. While our vision for this project certainly underwent some change given that the second half of the semester was moved to an online format, we are so happy to be able to contribute to the wellbeing of our fellow students at Humboldt State University. </a:t>
            </a:r>
            <a:endParaRPr>
              <a:solidFill>
                <a:srgbClr val="000000"/>
              </a:solidFill>
            </a:endParaRPr>
          </a:p>
          <a:p>
            <a:pPr indent="0" lvl="0" marL="0" rtl="0" algn="l">
              <a:spcBef>
                <a:spcPts val="1600"/>
              </a:spcBef>
              <a:spcAft>
                <a:spcPts val="0"/>
              </a:spcAft>
              <a:buNone/>
            </a:pPr>
            <a:r>
              <a:t/>
            </a:r>
            <a:endParaRPr>
              <a:solidFill>
                <a:srgbClr val="000000"/>
              </a:solidFill>
            </a:endParaRPr>
          </a:p>
          <a:p>
            <a:pPr indent="0" lvl="0" marL="0" rtl="0" algn="ctr">
              <a:spcBef>
                <a:spcPts val="1600"/>
              </a:spcBef>
              <a:spcAft>
                <a:spcPts val="1600"/>
              </a:spcAft>
              <a:buNone/>
            </a:pPr>
            <a:r>
              <a:rPr lang="en" sz="2400">
                <a:solidFill>
                  <a:srgbClr val="000000"/>
                </a:solidFill>
              </a:rPr>
              <a:t>THANK YOU! </a:t>
            </a:r>
            <a:endParaRPr sz="2400">
              <a:solidFill>
                <a:srgbClr val="00000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9" name="Shape 59"/>
        <p:cNvGrpSpPr/>
        <p:nvPr/>
      </p:nvGrpSpPr>
      <p:grpSpPr>
        <a:xfrm>
          <a:off x="0" y="0"/>
          <a:ext cx="0" cy="0"/>
          <a:chOff x="0" y="0"/>
          <a:chExt cx="0" cy="0"/>
        </a:xfrm>
      </p:grpSpPr>
      <p:sp>
        <p:nvSpPr>
          <p:cNvPr id="60" name="Google Shape;60;p14"/>
          <p:cNvSpPr txBox="1"/>
          <p:nvPr>
            <p:ph type="title"/>
          </p:nvPr>
        </p:nvSpPr>
        <p:spPr>
          <a:xfrm>
            <a:off x="311710" y="439687"/>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a:t>Who We Are, and What We Did? </a:t>
            </a:r>
            <a:endParaRPr sz="1800"/>
          </a:p>
        </p:txBody>
      </p:sp>
      <p:sp>
        <p:nvSpPr>
          <p:cNvPr id="61" name="Google Shape;61;p1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sz="1400">
                <a:solidFill>
                  <a:schemeClr val="dk1"/>
                </a:solidFill>
              </a:rPr>
              <a:t>The Service Learning team is comprised of students from PSYC 438, Dynamics of Abnormal Behavior! We were able to create this service learning project with the help of our wonderful Professor Dr. Graham, and our amazing peer facilitator, Ari Neely. The rest of the team that contributed to this remarkable project are Leta </a:t>
            </a:r>
            <a:r>
              <a:rPr lang="en" sz="1400">
                <a:solidFill>
                  <a:schemeClr val="dk1"/>
                </a:solidFill>
              </a:rPr>
              <a:t>Perriello</a:t>
            </a:r>
            <a:r>
              <a:rPr lang="en" sz="1400">
                <a:solidFill>
                  <a:schemeClr val="dk1"/>
                </a:solidFill>
              </a:rPr>
              <a:t>, Kiandria Weaver, Matthew Hernandez, Cassandra Hernandez, Eden Hamilton-Flores, Elli McCool, Paola Valdovinos-Rojas, Kammi Loyd, and Elisea Montoya.</a:t>
            </a:r>
            <a:endParaRPr sz="1400">
              <a:solidFill>
                <a:schemeClr val="dk1"/>
              </a:solidFill>
            </a:endParaRPr>
          </a:p>
          <a:p>
            <a:pPr indent="0" lvl="0" marL="0" rtl="0" algn="l">
              <a:spcBef>
                <a:spcPts val="0"/>
              </a:spcBef>
              <a:spcAft>
                <a:spcPts val="0"/>
              </a:spcAft>
              <a:buClr>
                <a:schemeClr val="dk1"/>
              </a:buClr>
              <a:buSzPts val="1100"/>
              <a:buFont typeface="Arial"/>
              <a:buNone/>
            </a:pPr>
            <a:r>
              <a:t/>
            </a:r>
            <a:endParaRPr sz="1400">
              <a:solidFill>
                <a:schemeClr val="dk1"/>
              </a:solidFill>
            </a:endParaRPr>
          </a:p>
          <a:p>
            <a:pPr indent="0" lvl="0" marL="0" rtl="0" algn="l">
              <a:spcBef>
                <a:spcPts val="0"/>
              </a:spcBef>
              <a:spcAft>
                <a:spcPts val="0"/>
              </a:spcAft>
              <a:buClr>
                <a:schemeClr val="dk1"/>
              </a:buClr>
              <a:buSzPts val="1100"/>
              <a:buFont typeface="Arial"/>
              <a:buNone/>
            </a:pPr>
            <a:r>
              <a:rPr lang="en" sz="1400">
                <a:solidFill>
                  <a:schemeClr val="dk1"/>
                </a:solidFill>
              </a:rPr>
              <a:t>We collaborated with Counseling and Psychological Services (CAPS) to convert self-help Prezi presentations from their website into ADA compliant PowerPoints. Additionally, we created an original, virtual SkillShop that offers students supplemental resources for maintaining mental and physical wellbeing during the Covid-19 Pandemic. This allows more people with a variety of different needs to take advantage of services offered by CAPS from the comfort of their home. As we currently shelter in place, having access to these updated PowerPoints and SkillShop is important because it has the potential help ease some of the stress and anxiety that comes with everyday life, especially during such uncertain times.</a:t>
            </a:r>
            <a:endParaRPr sz="1400">
              <a:solidFill>
                <a:schemeClr val="dk1"/>
              </a:solidFill>
            </a:endParaRPr>
          </a:p>
          <a:p>
            <a:pPr indent="0" lvl="0" marL="0" rtl="0" algn="l">
              <a:spcBef>
                <a:spcPts val="0"/>
              </a:spcBef>
              <a:spcAft>
                <a:spcPts val="0"/>
              </a:spcAft>
              <a:buNone/>
            </a:pPr>
            <a:r>
              <a:t/>
            </a:r>
            <a:endParaRPr sz="1100">
              <a:solidFill>
                <a:schemeClr val="dk1"/>
              </a:solidFill>
            </a:endParaRPr>
          </a:p>
          <a:p>
            <a:pPr indent="0" lvl="0" marL="0" rtl="0" algn="l">
              <a:spcBef>
                <a:spcPts val="0"/>
              </a:spcBef>
              <a:spcAft>
                <a:spcPts val="1600"/>
              </a:spcAft>
              <a:buNone/>
            </a:pPr>
            <a:r>
              <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5" name="Shape 65"/>
        <p:cNvGrpSpPr/>
        <p:nvPr/>
      </p:nvGrpSpPr>
      <p:grpSpPr>
        <a:xfrm>
          <a:off x="0" y="0"/>
          <a:ext cx="0" cy="0"/>
          <a:chOff x="0" y="0"/>
          <a:chExt cx="0" cy="0"/>
        </a:xfrm>
      </p:grpSpPr>
      <p:sp>
        <p:nvSpPr>
          <p:cNvPr id="66" name="Google Shape;66;p1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a:t>What is CAPS at Humboldt State University?</a:t>
            </a:r>
            <a:endParaRPr/>
          </a:p>
        </p:txBody>
      </p:sp>
      <p:sp>
        <p:nvSpPr>
          <p:cNvPr id="67" name="Google Shape;67;p15"/>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a:t>Counseling and Psychological Services (CAPS) promotes the wellbeing of Humboldt State University students through outreach, consultation, education, and counseling services. </a:t>
            </a:r>
            <a:endParaRPr/>
          </a:p>
          <a:p>
            <a:pPr indent="0" lvl="0" marL="0" rtl="0" algn="l">
              <a:spcBef>
                <a:spcPts val="1600"/>
              </a:spcBef>
              <a:spcAft>
                <a:spcPts val="0"/>
              </a:spcAft>
              <a:buClr>
                <a:schemeClr val="dk1"/>
              </a:buClr>
              <a:buSzPts val="1100"/>
              <a:buFont typeface="Arial"/>
              <a:buNone/>
            </a:pPr>
            <a:r>
              <a:rPr lang="en" u="sng">
                <a:solidFill>
                  <a:schemeClr val="accent5"/>
                </a:solidFill>
                <a:hlinkClick r:id="rId3"/>
              </a:rPr>
              <a:t>CAPS</a:t>
            </a:r>
            <a:r>
              <a:rPr lang="en"/>
              <a:t> has provided many useful resources and tools on this website to promote wellbeing and to help with common life struggles (such as anxiety, depression, dealing with loss, etc). </a:t>
            </a:r>
            <a:endParaRPr/>
          </a:p>
          <a:p>
            <a:pPr indent="0" lvl="0" marL="0" rtl="0" algn="l">
              <a:spcBef>
                <a:spcPts val="1600"/>
              </a:spcBef>
              <a:spcAft>
                <a:spcPts val="1600"/>
              </a:spcAft>
              <a:buClr>
                <a:schemeClr val="dk1"/>
              </a:buClr>
              <a:buSzPts val="1100"/>
              <a:buFont typeface="Arial"/>
              <a:buNone/>
            </a:pPr>
            <a:r>
              <a:rPr lang="en" u="sng">
                <a:solidFill>
                  <a:schemeClr val="accent5"/>
                </a:solidFill>
                <a:hlinkClick r:id="rId4"/>
              </a:rPr>
              <a:t>Counseling services </a:t>
            </a:r>
            <a:r>
              <a:rPr lang="en"/>
              <a:t>are available to regularly enrolled students from HSU; there are no per-session fees for these services. </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1" name="Shape 71"/>
        <p:cNvGrpSpPr/>
        <p:nvPr/>
      </p:nvGrpSpPr>
      <p:grpSpPr>
        <a:xfrm>
          <a:off x="0" y="0"/>
          <a:ext cx="0" cy="0"/>
          <a:chOff x="0" y="0"/>
          <a:chExt cx="0" cy="0"/>
        </a:xfrm>
      </p:grpSpPr>
      <p:sp>
        <p:nvSpPr>
          <p:cNvPr id="72" name="Google Shape;72;p1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a:t>CAPS cont.</a:t>
            </a:r>
            <a:endParaRPr/>
          </a:p>
        </p:txBody>
      </p:sp>
      <p:sp>
        <p:nvSpPr>
          <p:cNvPr id="73" name="Google Shape;73;p16"/>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a:t>Due to the recent COVID-19 Pandemic, CAPS was able to provide </a:t>
            </a:r>
            <a:r>
              <a:rPr lang="en" u="sng">
                <a:solidFill>
                  <a:schemeClr val="accent5"/>
                </a:solidFill>
                <a:hlinkClick r:id="rId3"/>
              </a:rPr>
              <a:t>drop-in support </a:t>
            </a:r>
            <a:r>
              <a:rPr lang="en"/>
              <a:t>groups and workshops offered remotely through ZOOM for its students</a:t>
            </a:r>
            <a:endParaRPr/>
          </a:p>
          <a:p>
            <a:pPr indent="0" lvl="0" marL="0" rtl="0" algn="l">
              <a:spcBef>
                <a:spcPts val="1600"/>
              </a:spcBef>
              <a:spcAft>
                <a:spcPts val="0"/>
              </a:spcAft>
              <a:buClr>
                <a:schemeClr val="dk1"/>
              </a:buClr>
              <a:buSzPts val="1100"/>
              <a:buFont typeface="Arial"/>
              <a:buNone/>
            </a:pPr>
            <a:r>
              <a:rPr lang="en"/>
              <a:t>These workshops consist of managing social isolation and anxiety in crisis, sustaining mental health, coping strategies, mindfulness exercises, tips in regards of staying safe during this time, and more! </a:t>
            </a:r>
            <a:endParaRPr/>
          </a:p>
          <a:p>
            <a:pPr indent="0" lvl="0" marL="0" rtl="0" algn="l">
              <a:spcBef>
                <a:spcPts val="1600"/>
              </a:spcBef>
              <a:spcAft>
                <a:spcPts val="1600"/>
              </a:spcAft>
              <a:buClr>
                <a:schemeClr val="dk1"/>
              </a:buClr>
              <a:buSzPts val="1100"/>
              <a:buFont typeface="Arial"/>
              <a:buNone/>
            </a:pPr>
            <a:r>
              <a:rPr lang="en"/>
              <a:t> CAPS has also provided students with referrals for psychotherapists located in Humboldt County as well as additional </a:t>
            </a:r>
            <a:r>
              <a:rPr lang="en" u="sng">
                <a:solidFill>
                  <a:schemeClr val="accent5"/>
                </a:solidFill>
                <a:hlinkClick r:id="rId4"/>
              </a:rPr>
              <a:t>community resources </a:t>
            </a:r>
            <a:r>
              <a:rPr lang="en"/>
              <a:t>during this time </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7" name="Shape 77"/>
        <p:cNvGrpSpPr/>
        <p:nvPr/>
      </p:nvGrpSpPr>
      <p:grpSpPr>
        <a:xfrm>
          <a:off x="0" y="0"/>
          <a:ext cx="0" cy="0"/>
          <a:chOff x="0" y="0"/>
          <a:chExt cx="0" cy="0"/>
        </a:xfrm>
      </p:grpSpPr>
      <p:sp>
        <p:nvSpPr>
          <p:cNvPr id="78" name="Google Shape;78;p17"/>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b="1" lang="en" sz="2000"/>
              <a:t>Prezis on CAPS Website</a:t>
            </a:r>
            <a:r>
              <a:rPr b="1" lang="en" sz="2400"/>
              <a:t> </a:t>
            </a:r>
            <a:endParaRPr b="1" sz="2400"/>
          </a:p>
        </p:txBody>
      </p:sp>
      <p:sp>
        <p:nvSpPr>
          <p:cNvPr id="79" name="Google Shape;79;p17"/>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solidFill>
                  <a:srgbClr val="000000"/>
                </a:solidFill>
              </a:rPr>
              <a:t>There are a number of Prezi presentations available on the Counseling and </a:t>
            </a:r>
            <a:r>
              <a:rPr lang="en">
                <a:solidFill>
                  <a:srgbClr val="000000"/>
                </a:solidFill>
              </a:rPr>
              <a:t>Psychological</a:t>
            </a:r>
            <a:r>
              <a:rPr lang="en">
                <a:solidFill>
                  <a:srgbClr val="000000"/>
                </a:solidFill>
              </a:rPr>
              <a:t> Services (CAPS) website which provide students with self help resources virtually, in the comfort of their own homes. The Prezis address an array of mental health topics ranging from forms of anxiety, to fostering healthy relationships, to dependence on </a:t>
            </a:r>
            <a:r>
              <a:rPr lang="en">
                <a:solidFill>
                  <a:srgbClr val="000000"/>
                </a:solidFill>
              </a:rPr>
              <a:t>alcohol</a:t>
            </a:r>
            <a:r>
              <a:rPr lang="en">
                <a:solidFill>
                  <a:srgbClr val="000000"/>
                </a:solidFill>
              </a:rPr>
              <a:t> and other substances. The Prezis on the CAPS website are a wonderful supplemental resource, especially during these times when social distancing is urgent.</a:t>
            </a:r>
            <a:endParaRPr>
              <a:solidFill>
                <a:srgbClr val="000000"/>
              </a:solidFill>
            </a:endParaRPr>
          </a:p>
          <a:p>
            <a:pPr indent="-342900" lvl="0" marL="457200" rtl="0" algn="l">
              <a:spcBef>
                <a:spcPts val="1600"/>
              </a:spcBef>
              <a:spcAft>
                <a:spcPts val="0"/>
              </a:spcAft>
              <a:buClr>
                <a:srgbClr val="000000"/>
              </a:buClr>
              <a:buSzPts val="1800"/>
              <a:buChar char="●"/>
            </a:pPr>
            <a:r>
              <a:rPr lang="en">
                <a:solidFill>
                  <a:srgbClr val="000000"/>
                </a:solidFill>
              </a:rPr>
              <a:t>One of our primary goals this semester has been to convert these Prezis into ADA compliant PowerPoints so that all HSU students have equal access to this resource!  </a:t>
            </a:r>
            <a:endParaRPr>
              <a:solidFill>
                <a:srgbClr val="000000"/>
              </a:solidFill>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3" name="Shape 83"/>
        <p:cNvGrpSpPr/>
        <p:nvPr/>
      </p:nvGrpSpPr>
      <p:grpSpPr>
        <a:xfrm>
          <a:off x="0" y="0"/>
          <a:ext cx="0" cy="0"/>
          <a:chOff x="0" y="0"/>
          <a:chExt cx="0" cy="0"/>
        </a:xfrm>
      </p:grpSpPr>
      <p:sp>
        <p:nvSpPr>
          <p:cNvPr id="84" name="Google Shape;84;p18"/>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lnSpc>
                <a:spcPct val="115000"/>
              </a:lnSpc>
              <a:spcBef>
                <a:spcPts val="0"/>
              </a:spcBef>
              <a:spcAft>
                <a:spcPts val="0"/>
              </a:spcAft>
              <a:buClr>
                <a:schemeClr val="dk1"/>
              </a:buClr>
              <a:buSzPts val="1100"/>
              <a:buFont typeface="Arial"/>
              <a:buNone/>
            </a:pPr>
            <a:r>
              <a:rPr lang="en" sz="1100"/>
              <a:t> 					</a:t>
            </a:r>
            <a:r>
              <a:rPr lang="en" sz="2000"/>
              <a:t>What is ADA Compliance? </a:t>
            </a:r>
            <a:endParaRPr sz="2000"/>
          </a:p>
          <a:p>
            <a:pPr indent="0" lvl="0" marL="0" rtl="0" algn="l">
              <a:spcBef>
                <a:spcPts val="0"/>
              </a:spcBef>
              <a:spcAft>
                <a:spcPts val="0"/>
              </a:spcAft>
              <a:buNone/>
            </a:pPr>
            <a:r>
              <a:t/>
            </a:r>
            <a:endParaRPr/>
          </a:p>
        </p:txBody>
      </p:sp>
      <p:sp>
        <p:nvSpPr>
          <p:cNvPr id="85" name="Google Shape;85;p18"/>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sz="11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The Americans with Disabilities Act (ADA) was signed in 1990 to ensure that individuals, including those with disabilities, would have equal opportunity to access all available resources. </a:t>
            </a:r>
            <a:br>
              <a:rPr lang="en" sz="1600">
                <a:solidFill>
                  <a:schemeClr val="dk1"/>
                </a:solidFill>
              </a:rPr>
            </a:b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The ADA was a crucial piece that was implemented as part of the civil rights movement, which forbid discrimination against any individual who has a disability. </a:t>
            </a:r>
            <a:br>
              <a:rPr lang="en" sz="1600">
                <a:solidFill>
                  <a:schemeClr val="dk1"/>
                </a:solidFill>
              </a:rPr>
            </a:b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State and Local Governments (Title II) states that any institution, regardless of receiving government funding, must provide equal resources to individuals with disabilities, including accessible designs and technology. </a:t>
            </a:r>
            <a:endParaRPr sz="1600">
              <a:solidFill>
                <a:schemeClr val="dk1"/>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9" name="Shape 89"/>
        <p:cNvGrpSpPr/>
        <p:nvPr/>
      </p:nvGrpSpPr>
      <p:grpSpPr>
        <a:xfrm>
          <a:off x="0" y="0"/>
          <a:ext cx="0" cy="0"/>
          <a:chOff x="0" y="0"/>
          <a:chExt cx="0" cy="0"/>
        </a:xfrm>
      </p:grpSpPr>
      <p:sp>
        <p:nvSpPr>
          <p:cNvPr id="90" name="Google Shape;90;p19"/>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ADA Compliance Cont.</a:t>
            </a:r>
            <a:endParaRPr/>
          </a:p>
        </p:txBody>
      </p:sp>
      <p:sp>
        <p:nvSpPr>
          <p:cNvPr id="91" name="Google Shape;91;p19"/>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304800" lvl="0" marL="457200" rtl="0" algn="l">
              <a:spcBef>
                <a:spcPts val="0"/>
              </a:spcBef>
              <a:spcAft>
                <a:spcPts val="0"/>
              </a:spcAft>
              <a:buClr>
                <a:srgbClr val="000000"/>
              </a:buClr>
              <a:buSzPts val="1200"/>
              <a:buChar char="●"/>
            </a:pPr>
            <a:r>
              <a:rPr lang="en" sz="1200">
                <a:solidFill>
                  <a:srgbClr val="000000"/>
                </a:solidFill>
              </a:rPr>
              <a:t>The Americans with Disabilities Act also states that all electronic information and technology (like websites) must be accessible to people with disabilities.</a:t>
            </a:r>
            <a:endParaRPr sz="1200">
              <a:solidFill>
                <a:srgbClr val="000000"/>
              </a:solidFill>
            </a:endParaRPr>
          </a:p>
          <a:p>
            <a:pPr indent="-304800" lvl="0" marL="457200" rtl="0" algn="l">
              <a:spcBef>
                <a:spcPts val="0"/>
              </a:spcBef>
              <a:spcAft>
                <a:spcPts val="0"/>
              </a:spcAft>
              <a:buClr>
                <a:srgbClr val="000000"/>
              </a:buClr>
              <a:buSzPts val="1200"/>
              <a:buChar char="●"/>
            </a:pPr>
            <a:r>
              <a:rPr lang="en" sz="1200">
                <a:solidFill>
                  <a:srgbClr val="000000"/>
                </a:solidFill>
              </a:rPr>
              <a:t>ADA compliance:</a:t>
            </a:r>
            <a:endParaRPr sz="1200">
              <a:solidFill>
                <a:srgbClr val="000000"/>
              </a:solidFill>
            </a:endParaRPr>
          </a:p>
          <a:p>
            <a:pPr indent="-304800" lvl="1" marL="914400" rtl="0" algn="l">
              <a:spcBef>
                <a:spcPts val="0"/>
              </a:spcBef>
              <a:spcAft>
                <a:spcPts val="0"/>
              </a:spcAft>
              <a:buClr>
                <a:srgbClr val="000000"/>
              </a:buClr>
              <a:buSzPts val="1200"/>
              <a:buChar char="○"/>
            </a:pPr>
            <a:r>
              <a:rPr lang="en" sz="1200">
                <a:solidFill>
                  <a:srgbClr val="000000"/>
                </a:solidFill>
              </a:rPr>
              <a:t>Ensures that programs and websites are presented in interactive and straightforward formats, allowing individuals to more conveniently access information and services.</a:t>
            </a:r>
            <a:endParaRPr sz="1200">
              <a:solidFill>
                <a:srgbClr val="000000"/>
              </a:solidFill>
            </a:endParaRPr>
          </a:p>
          <a:p>
            <a:pPr indent="-304800" lvl="1" marL="914400" rtl="0" algn="l">
              <a:spcBef>
                <a:spcPts val="0"/>
              </a:spcBef>
              <a:spcAft>
                <a:spcPts val="0"/>
              </a:spcAft>
              <a:buClr>
                <a:srgbClr val="000000"/>
              </a:buClr>
              <a:buSzPts val="1200"/>
              <a:buChar char="○"/>
            </a:pPr>
            <a:r>
              <a:rPr lang="en" sz="1200">
                <a:solidFill>
                  <a:srgbClr val="000000"/>
                </a:solidFill>
              </a:rPr>
              <a:t>Allows resources to reach an extended audience which leads to greater community impact.</a:t>
            </a:r>
            <a:endParaRPr sz="1200">
              <a:solidFill>
                <a:srgbClr val="000000"/>
              </a:solidFill>
            </a:endParaRPr>
          </a:p>
          <a:p>
            <a:pPr indent="-304800" lvl="0" marL="457200" rtl="0" algn="l">
              <a:spcBef>
                <a:spcPts val="0"/>
              </a:spcBef>
              <a:spcAft>
                <a:spcPts val="0"/>
              </a:spcAft>
              <a:buClr>
                <a:srgbClr val="000000"/>
              </a:buClr>
              <a:buSzPts val="1200"/>
              <a:buChar char="●"/>
            </a:pPr>
            <a:r>
              <a:rPr lang="en" sz="1200">
                <a:solidFill>
                  <a:srgbClr val="000000"/>
                </a:solidFill>
              </a:rPr>
              <a:t>Failure to comply with the ADA creates barriers for individuals with disabilities, demonstrating why it is extremely important to provide equal access to everyone. </a:t>
            </a:r>
            <a:endParaRPr sz="1200">
              <a:solidFill>
                <a:srgbClr val="000000"/>
              </a:solidFill>
            </a:endParaRPr>
          </a:p>
          <a:p>
            <a:pPr indent="-304800" lvl="1" marL="914400" rtl="0" algn="l">
              <a:spcBef>
                <a:spcPts val="0"/>
              </a:spcBef>
              <a:spcAft>
                <a:spcPts val="0"/>
              </a:spcAft>
              <a:buClr>
                <a:srgbClr val="000000"/>
              </a:buClr>
              <a:buSzPts val="1200"/>
              <a:buChar char="○"/>
            </a:pPr>
            <a:r>
              <a:rPr lang="en" sz="1200">
                <a:solidFill>
                  <a:srgbClr val="000000"/>
                </a:solidFill>
              </a:rPr>
              <a:t>Our team had the opportunity to hear from a guest speaker, Alexa, who has a visual impairment. Alexa spoke to us about how </a:t>
            </a:r>
            <a:r>
              <a:rPr lang="en" sz="1200">
                <a:solidFill>
                  <a:srgbClr val="000000"/>
                </a:solidFill>
              </a:rPr>
              <a:t>noncompliance with the Americans with Disabilities Act negatively impacts her, and shared </a:t>
            </a:r>
            <a:r>
              <a:rPr lang="en" sz="1200">
                <a:solidFill>
                  <a:srgbClr val="000000"/>
                </a:solidFill>
              </a:rPr>
              <a:t> some of the ways in which she relies on ADA compliant technology to be able to participate in academia and engage in much of the work that she does. Alexa, and others, should have the same opportunities and access to information as people without </a:t>
            </a:r>
            <a:r>
              <a:rPr lang="en" sz="1200">
                <a:solidFill>
                  <a:srgbClr val="000000"/>
                </a:solidFill>
              </a:rPr>
              <a:t>disabilities</a:t>
            </a:r>
            <a:r>
              <a:rPr lang="en" sz="1200">
                <a:solidFill>
                  <a:srgbClr val="000000"/>
                </a:solidFill>
              </a:rPr>
              <a:t> do.</a:t>
            </a:r>
            <a:endParaRPr sz="1200">
              <a:solidFill>
                <a:srgbClr val="000000"/>
              </a:solidFill>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5" name="Shape 95"/>
        <p:cNvGrpSpPr/>
        <p:nvPr/>
      </p:nvGrpSpPr>
      <p:grpSpPr>
        <a:xfrm>
          <a:off x="0" y="0"/>
          <a:ext cx="0" cy="0"/>
          <a:chOff x="0" y="0"/>
          <a:chExt cx="0" cy="0"/>
        </a:xfrm>
      </p:grpSpPr>
      <p:sp>
        <p:nvSpPr>
          <p:cNvPr id="96" name="Google Shape;96;p20"/>
          <p:cNvSpPr txBox="1"/>
          <p:nvPr>
            <p:ph type="title"/>
          </p:nvPr>
        </p:nvSpPr>
        <p:spPr>
          <a:xfrm>
            <a:off x="236675" y="445025"/>
            <a:ext cx="8520600" cy="572700"/>
          </a:xfrm>
          <a:prstGeom prst="rect">
            <a:avLst/>
          </a:prstGeom>
        </p:spPr>
        <p:txBody>
          <a:bodyPr anchorCtr="0" anchor="t" bIns="91425" lIns="91425" spcFirstLastPara="1" rIns="91425" wrap="square" tIns="91425">
            <a:noAutofit/>
          </a:bodyPr>
          <a:lstStyle/>
          <a:p>
            <a:pPr indent="0" lvl="0" marL="0" rtl="0" algn="ctr">
              <a:lnSpc>
                <a:spcPct val="115000"/>
              </a:lnSpc>
              <a:spcBef>
                <a:spcPts val="0"/>
              </a:spcBef>
              <a:spcAft>
                <a:spcPts val="0"/>
              </a:spcAft>
              <a:buClr>
                <a:schemeClr val="dk1"/>
              </a:buClr>
              <a:buSzPts val="1100"/>
              <a:buFont typeface="Arial"/>
              <a:buNone/>
            </a:pPr>
            <a:r>
              <a:rPr b="1" lang="en" sz="1800"/>
              <a:t>The Process of Making Presentations ADA Compliant </a:t>
            </a:r>
            <a:endParaRPr b="1" sz="2400"/>
          </a:p>
        </p:txBody>
      </p:sp>
      <p:sp>
        <p:nvSpPr>
          <p:cNvPr id="97" name="Google Shape;97;p20"/>
          <p:cNvSpPr txBox="1"/>
          <p:nvPr>
            <p:ph idx="1" type="body"/>
          </p:nvPr>
        </p:nvSpPr>
        <p:spPr>
          <a:xfrm>
            <a:off x="311700" y="1017725"/>
            <a:ext cx="8520600" cy="38943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t/>
            </a:r>
            <a:endParaRPr b="1">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Make filename descriptive of the document’s purpose and subject. </a:t>
            </a: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Objects need to be arranged in the same order that the viewer would read them.</a:t>
            </a: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highlight>
                  <a:srgbClr val="FFFF00"/>
                </a:highlight>
              </a:rPr>
              <a:t>Highlight at least one of the bullets or numbering used in a list.</a:t>
            </a:r>
            <a:endParaRPr sz="1600">
              <a:solidFill>
                <a:schemeClr val="dk1"/>
              </a:solidFill>
              <a:highlight>
                <a:srgbClr val="FFFF00"/>
              </a:highlight>
            </a:endParaRPr>
          </a:p>
          <a:p>
            <a:pPr indent="-330200" lvl="0" marL="457200" rtl="0" algn="l">
              <a:spcBef>
                <a:spcPts val="0"/>
              </a:spcBef>
              <a:spcAft>
                <a:spcPts val="0"/>
              </a:spcAft>
              <a:buClr>
                <a:schemeClr val="dk1"/>
              </a:buClr>
              <a:buSzPts val="1600"/>
              <a:buChar char="●"/>
            </a:pPr>
            <a:r>
              <a:rPr lang="en" sz="1600">
                <a:solidFill>
                  <a:schemeClr val="dk1"/>
                </a:solidFill>
              </a:rPr>
              <a:t>When using link or embedding a video into a </a:t>
            </a:r>
            <a:r>
              <a:rPr lang="en" sz="1600">
                <a:solidFill>
                  <a:schemeClr val="dk1"/>
                </a:solidFill>
              </a:rPr>
              <a:t>powerpoint</a:t>
            </a:r>
            <a:r>
              <a:rPr lang="en" sz="1600">
                <a:solidFill>
                  <a:schemeClr val="dk1"/>
                </a:solidFill>
              </a:rPr>
              <a:t> add a title that describes the purpose of the video.</a:t>
            </a: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Use </a:t>
            </a:r>
            <a:r>
              <a:rPr lang="en" sz="1600">
                <a:solidFill>
                  <a:schemeClr val="dk1"/>
                </a:solidFill>
              </a:rPr>
              <a:t>simplest</a:t>
            </a:r>
            <a:r>
              <a:rPr lang="en" sz="1600">
                <a:solidFill>
                  <a:schemeClr val="dk1"/>
                </a:solidFill>
              </a:rPr>
              <a:t> of data tables which do not include merges or cells (If used). </a:t>
            </a: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Images, objects, and shapes have </a:t>
            </a:r>
            <a:r>
              <a:rPr lang="en" sz="1600">
                <a:solidFill>
                  <a:schemeClr val="dk1"/>
                </a:solidFill>
              </a:rPr>
              <a:t>alternative</a:t>
            </a:r>
            <a:r>
              <a:rPr lang="en" sz="1600">
                <a:solidFill>
                  <a:schemeClr val="dk1"/>
                </a:solidFill>
              </a:rPr>
              <a:t> text that describes what is being shown (No animations!).</a:t>
            </a: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Colors used are described using text.</a:t>
            </a: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Make sure color contrast ratio passes (AA). Make sure text is visible as well (font size)  </a:t>
            </a: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Any </a:t>
            </a:r>
            <a:r>
              <a:rPr lang="en" sz="1600">
                <a:solidFill>
                  <a:schemeClr val="dk1"/>
                </a:solidFill>
              </a:rPr>
              <a:t>multimedia used needs a transcript as well as synchronized captions.</a:t>
            </a:r>
            <a:r>
              <a:rPr lang="en" sz="1600">
                <a:solidFill>
                  <a:schemeClr val="dk1"/>
                </a:solidFill>
              </a:rPr>
              <a:t> </a:t>
            </a:r>
            <a:endParaRPr sz="1600">
              <a:solidFill>
                <a:schemeClr val="dk1"/>
              </a:solidFill>
            </a:endParaRPr>
          </a:p>
          <a:p>
            <a:pPr indent="-330200" lvl="0" marL="457200" rtl="0" algn="l">
              <a:spcBef>
                <a:spcPts val="0"/>
              </a:spcBef>
              <a:spcAft>
                <a:spcPts val="0"/>
              </a:spcAft>
              <a:buClr>
                <a:schemeClr val="dk1"/>
              </a:buClr>
              <a:buSzPts val="1600"/>
              <a:buChar char="●"/>
            </a:pPr>
            <a:r>
              <a:rPr lang="en" sz="1600">
                <a:solidFill>
                  <a:schemeClr val="dk1"/>
                </a:solidFill>
              </a:rPr>
              <a:t>After finishing be sure and use the “</a:t>
            </a:r>
            <a:r>
              <a:rPr lang="en" sz="1600">
                <a:solidFill>
                  <a:schemeClr val="dk1"/>
                </a:solidFill>
              </a:rPr>
              <a:t>Accessibility</a:t>
            </a:r>
            <a:r>
              <a:rPr lang="en" sz="1600">
                <a:solidFill>
                  <a:schemeClr val="dk1"/>
                </a:solidFill>
              </a:rPr>
              <a:t> Checker” in Powerpoint. It will notify you of errors   </a:t>
            </a:r>
            <a:endParaRPr sz="1600">
              <a:solidFill>
                <a:schemeClr val="dk1"/>
              </a:solidFill>
            </a:endParaRPr>
          </a:p>
          <a:p>
            <a:pPr indent="0" lvl="0" marL="0" rtl="0" algn="l">
              <a:spcBef>
                <a:spcPts val="0"/>
              </a:spcBef>
              <a:spcAft>
                <a:spcPts val="0"/>
              </a:spcAft>
              <a:buClr>
                <a:schemeClr val="dk1"/>
              </a:buClr>
              <a:buSzPts val="1100"/>
              <a:buFont typeface="Arial"/>
              <a:buNone/>
            </a:pPr>
            <a:r>
              <a:t/>
            </a: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1" name="Shape 101"/>
        <p:cNvGrpSpPr/>
        <p:nvPr/>
      </p:nvGrpSpPr>
      <p:grpSpPr>
        <a:xfrm>
          <a:off x="0" y="0"/>
          <a:ext cx="0" cy="0"/>
          <a:chOff x="0" y="0"/>
          <a:chExt cx="0" cy="0"/>
        </a:xfrm>
      </p:grpSpPr>
      <p:sp>
        <p:nvSpPr>
          <p:cNvPr id="102" name="Google Shape;102;p21"/>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Covid-19 Original Skills Workshop</a:t>
            </a:r>
            <a:endParaRPr/>
          </a:p>
        </p:txBody>
      </p:sp>
      <p:sp>
        <p:nvSpPr>
          <p:cNvPr id="103" name="Google Shape;103;p21"/>
          <p:cNvSpPr txBox="1"/>
          <p:nvPr>
            <p:ph idx="1" type="body"/>
          </p:nvPr>
        </p:nvSpPr>
        <p:spPr>
          <a:xfrm>
            <a:off x="311700" y="1017725"/>
            <a:ext cx="8520600" cy="3894300"/>
          </a:xfrm>
          <a:prstGeom prst="rect">
            <a:avLst/>
          </a:prstGeom>
        </p:spPr>
        <p:txBody>
          <a:bodyPr anchorCtr="0" anchor="t" bIns="91425" lIns="91425" spcFirstLastPara="1" rIns="91425" wrap="square" tIns="91425">
            <a:noAutofit/>
          </a:bodyPr>
          <a:lstStyle/>
          <a:p>
            <a:pPr indent="-330200" lvl="0" marL="457200" rtl="0" algn="l">
              <a:spcBef>
                <a:spcPts val="0"/>
              </a:spcBef>
              <a:spcAft>
                <a:spcPts val="0"/>
              </a:spcAft>
              <a:buClr>
                <a:schemeClr val="dk1"/>
              </a:buClr>
              <a:buSzPts val="1600"/>
              <a:buChar char="●"/>
            </a:pPr>
            <a:r>
              <a:rPr b="1" lang="en" u="sng">
                <a:solidFill>
                  <a:schemeClr val="dk1"/>
                </a:solidFill>
              </a:rPr>
              <a:t>We created a SkillShop to provide HSU students with ADA-compliant virtual wellness resources during Covid-19.</a:t>
            </a:r>
            <a:endParaRPr b="1">
              <a:solidFill>
                <a:schemeClr val="dk1"/>
              </a:solidFill>
            </a:endParaRPr>
          </a:p>
          <a:p>
            <a:pPr indent="0" lvl="0" marL="2743200" rtl="0" algn="l">
              <a:spcBef>
                <a:spcPts val="0"/>
              </a:spcBef>
              <a:spcAft>
                <a:spcPts val="0"/>
              </a:spcAft>
              <a:buNone/>
            </a:pPr>
            <a:r>
              <a:t/>
            </a:r>
            <a:endParaRPr b="1">
              <a:solidFill>
                <a:schemeClr val="dk1"/>
              </a:solidFill>
            </a:endParaRPr>
          </a:p>
          <a:p>
            <a:pPr indent="0" lvl="0" marL="2743200" rtl="0" algn="l">
              <a:spcBef>
                <a:spcPts val="0"/>
              </a:spcBef>
              <a:spcAft>
                <a:spcPts val="0"/>
              </a:spcAft>
              <a:buNone/>
            </a:pPr>
            <a:r>
              <a:rPr b="1" lang="en">
                <a:solidFill>
                  <a:schemeClr val="dk1"/>
                </a:solidFill>
              </a:rPr>
              <a:t>Subtopics:</a:t>
            </a:r>
            <a:endParaRPr b="1">
              <a:solidFill>
                <a:schemeClr val="dk1"/>
              </a:solidFill>
            </a:endParaRPr>
          </a:p>
          <a:p>
            <a:pPr indent="0" lvl="0" marL="1371600" rtl="0" algn="l">
              <a:spcBef>
                <a:spcPts val="0"/>
              </a:spcBef>
              <a:spcAft>
                <a:spcPts val="0"/>
              </a:spcAft>
              <a:buNone/>
            </a:pPr>
            <a:r>
              <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Gratitude</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Positivity</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Mindfulness meditation</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Journaling</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Relaxing</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Grounding exercises</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Food</a:t>
            </a:r>
            <a:endParaRPr b="1">
              <a:solidFill>
                <a:schemeClr val="dk1"/>
              </a:solidFill>
            </a:endParaRPr>
          </a:p>
          <a:p>
            <a:pPr indent="0" lvl="0" marL="0" rtl="0" algn="l">
              <a:spcBef>
                <a:spcPts val="0"/>
              </a:spcBef>
              <a:spcAft>
                <a:spcPts val="0"/>
              </a:spcAft>
              <a:buClr>
                <a:schemeClr val="dk1"/>
              </a:buClr>
              <a:buSzPts val="1100"/>
              <a:buFont typeface="Arial"/>
              <a:buNone/>
            </a:pPr>
            <a:r>
              <a:t/>
            </a:r>
            <a:endParaRPr/>
          </a:p>
        </p:txBody>
      </p:sp>
      <p:sp>
        <p:nvSpPr>
          <p:cNvPr id="104" name="Google Shape;104;p21"/>
          <p:cNvSpPr txBox="1"/>
          <p:nvPr>
            <p:ph idx="1" type="body"/>
          </p:nvPr>
        </p:nvSpPr>
        <p:spPr>
          <a:xfrm>
            <a:off x="3882975" y="1561175"/>
            <a:ext cx="4260300" cy="38943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b="1">
              <a:solidFill>
                <a:schemeClr val="dk1"/>
              </a:solidFill>
            </a:endParaRPr>
          </a:p>
          <a:p>
            <a:pPr indent="0" lvl="0" marL="1371600" rtl="0" algn="l">
              <a:spcBef>
                <a:spcPts val="0"/>
              </a:spcBef>
              <a:spcAft>
                <a:spcPts val="0"/>
              </a:spcAft>
              <a:buNone/>
            </a:pPr>
            <a:r>
              <a:t/>
            </a:r>
            <a:endParaRPr b="1">
              <a:solidFill>
                <a:schemeClr val="dk1"/>
              </a:solidFill>
            </a:endParaRPr>
          </a:p>
          <a:p>
            <a:pPr indent="0" lvl="0" marL="1371600" rtl="0" algn="l">
              <a:spcBef>
                <a:spcPts val="0"/>
              </a:spcBef>
              <a:spcAft>
                <a:spcPts val="0"/>
              </a:spcAft>
              <a:buNone/>
            </a:pPr>
            <a:r>
              <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Sleep</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Exercise</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Hobbies</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Social life</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Social media</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Unhealthy coping mechanisms</a:t>
            </a:r>
            <a:endParaRPr b="1">
              <a:solidFill>
                <a:schemeClr val="dk1"/>
              </a:solidFill>
            </a:endParaRPr>
          </a:p>
          <a:p>
            <a:pPr indent="-317500" lvl="2" marL="1371600" rtl="0" algn="l">
              <a:spcBef>
                <a:spcPts val="0"/>
              </a:spcBef>
              <a:spcAft>
                <a:spcPts val="0"/>
              </a:spcAft>
              <a:buClr>
                <a:schemeClr val="dk1"/>
              </a:buClr>
              <a:buSzPts val="1400"/>
              <a:buChar char="■"/>
            </a:pPr>
            <a:r>
              <a:rPr b="1" lang="en">
                <a:solidFill>
                  <a:schemeClr val="dk1"/>
                </a:solidFill>
              </a:rPr>
              <a:t>Local mental health resources</a:t>
            </a:r>
            <a:endParaRPr b="1">
              <a:solidFill>
                <a:schemeClr val="dk1"/>
              </a:solidFill>
            </a:endParaRPr>
          </a:p>
          <a:p>
            <a:pPr indent="0" lvl="0" marL="0" rtl="0" algn="l">
              <a:spcBef>
                <a:spcPts val="0"/>
              </a:spcBef>
              <a:spcAft>
                <a:spcPts val="0"/>
              </a:spcAft>
              <a:buClr>
                <a:schemeClr val="dk1"/>
              </a:buClr>
              <a:buSzPts val="1100"/>
              <a:buFont typeface="Arial"/>
              <a:buNone/>
            </a:pPr>
            <a:r>
              <a:t/>
            </a: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